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Default Extension="wdp" ContentType="image/vnd.ms-photo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36"/>
  </p:notesMasterIdLst>
  <p:sldIdLst>
    <p:sldId id="317" r:id="rId5"/>
    <p:sldId id="258" r:id="rId6"/>
    <p:sldId id="319" r:id="rId7"/>
    <p:sldId id="259" r:id="rId8"/>
    <p:sldId id="320" r:id="rId9"/>
    <p:sldId id="260" r:id="rId10"/>
    <p:sldId id="261" r:id="rId11"/>
    <p:sldId id="326" r:id="rId12"/>
    <p:sldId id="264" r:id="rId13"/>
    <p:sldId id="271" r:id="rId14"/>
    <p:sldId id="266" r:id="rId15"/>
    <p:sldId id="276" r:id="rId16"/>
    <p:sldId id="327" r:id="rId17"/>
    <p:sldId id="267" r:id="rId18"/>
    <p:sldId id="273" r:id="rId19"/>
    <p:sldId id="268" r:id="rId20"/>
    <p:sldId id="275" r:id="rId21"/>
    <p:sldId id="269" r:id="rId22"/>
    <p:sldId id="279" r:id="rId23"/>
    <p:sldId id="262" r:id="rId24"/>
    <p:sldId id="263" r:id="rId25"/>
    <p:sldId id="286" r:id="rId26"/>
    <p:sldId id="270" r:id="rId27"/>
    <p:sldId id="321" r:id="rId28"/>
    <p:sldId id="322" r:id="rId29"/>
    <p:sldId id="323" r:id="rId30"/>
    <p:sldId id="324" r:id="rId31"/>
    <p:sldId id="325" r:id="rId32"/>
    <p:sldId id="315" r:id="rId33"/>
    <p:sldId id="316" r:id="rId34"/>
    <p:sldId id="318" r:id="rId35"/>
  </p:sldIdLst>
  <p:sldSz cx="9906000" cy="6858000" type="A4"/>
  <p:notesSz cx="6735763" cy="98663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 xmlns="">
        <p14:section name="기본 구역" id="{510B41F8-260E-46FC-AD42-C07B15A96B37}">
          <p14:sldIdLst/>
        </p14:section>
        <p14:section name="기본영역" id="{B331C83E-067A-4F7F-819D-B0FD7A21E9BD}">
          <p14:sldIdLst>
            <p14:sldId id="317"/>
            <p14:sldId id="258"/>
            <p14:sldId id="319"/>
            <p14:sldId id="259"/>
            <p14:sldId id="320"/>
            <p14:sldId id="260"/>
            <p14:sldId id="261"/>
            <p14:sldId id="326"/>
            <p14:sldId id="264"/>
            <p14:sldId id="271"/>
            <p14:sldId id="266"/>
            <p14:sldId id="276"/>
            <p14:sldId id="327"/>
            <p14:sldId id="267"/>
            <p14:sldId id="273"/>
            <p14:sldId id="268"/>
            <p14:sldId id="275"/>
            <p14:sldId id="269"/>
            <p14:sldId id="279"/>
            <p14:sldId id="262"/>
            <p14:sldId id="263"/>
          </p14:sldIdLst>
        </p14:section>
        <p14:section name="보조자료" id="{938EC284-84B3-416D-866C-911079D3E9B6}">
          <p14:sldIdLst>
            <p14:sldId id="286"/>
            <p14:sldId id="270"/>
            <p14:sldId id="321"/>
            <p14:sldId id="322"/>
            <p14:sldId id="323"/>
            <p14:sldId id="324"/>
            <p14:sldId id="325"/>
            <p14:sldId id="315"/>
            <p14:sldId id="316"/>
          </p14:sldIdLst>
        </p14:section>
        <p14:section name="수정 이력" id="{F0BF1C38-DCFA-4C7E-B775-35BEAE8181ED}">
          <p14:sldIdLst>
            <p14:sldId id="318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205" userDrawn="1">
          <p15:clr>
            <a:srgbClr val="A4A3A4"/>
          </p15:clr>
        </p15:guide>
        <p15:guide id="2" pos="308" userDrawn="1">
          <p15:clr>
            <a:srgbClr val="A4A3A4"/>
          </p15:clr>
        </p15:guide>
        <p15:guide id="3" pos="3551" userDrawn="1">
          <p15:clr>
            <a:srgbClr val="A4A3A4"/>
          </p15:clr>
        </p15:guide>
        <p15:guide id="4" pos="5955" userDrawn="1">
          <p15:clr>
            <a:srgbClr val="A4A3A4"/>
          </p15:clr>
        </p15:guide>
        <p15:guide id="5" orient="horz" pos="482" userDrawn="1">
          <p15:clr>
            <a:srgbClr val="A4A3A4"/>
          </p15:clr>
        </p15:guide>
        <p15:guide id="6" pos="6023" userDrawn="1">
          <p15:clr>
            <a:srgbClr val="A4A3A4"/>
          </p15:clr>
        </p15:guide>
        <p15:guide id="7" orient="horz" pos="411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00"/>
    <a:srgbClr val="0000C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9496" autoAdjust="0"/>
    <p:restoredTop sz="96391" autoAdjust="0"/>
  </p:normalViewPr>
  <p:slideViewPr>
    <p:cSldViewPr snapToGrid="0" showGuides="1">
      <p:cViewPr varScale="1">
        <p:scale>
          <a:sx n="86" d="100"/>
          <a:sy n="86" d="100"/>
        </p:scale>
        <p:origin x="-970" y="-77"/>
      </p:cViewPr>
      <p:guideLst>
        <p:guide orient="horz" pos="2205"/>
        <p:guide orient="horz" pos="482"/>
        <p:guide orient="horz" pos="4110"/>
        <p:guide pos="308"/>
        <p:guide pos="3551"/>
        <p:guide pos="5955"/>
        <p:guide pos="602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F96A53-C371-4130-935A-8CAC72E8E240}" type="datetimeFigureOut">
              <a:rPr lang="ko-KR" altLang="en-US" smtClean="0"/>
              <a:pPr/>
              <a:t>2023-01-18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63613" y="1233488"/>
            <a:ext cx="4808537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954294-350C-407F-BC5E-D9A8228370E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51065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아키텍쳐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들어가고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</a:t>
            </a:r>
          </a:p>
          <a:p>
            <a:pPr rtl="0"/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 err="1"/>
              <a:t>검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사정보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조회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Raw Data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조회 화면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불량률 화면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Image Map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화면 각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page </a:t>
            </a:r>
          </a:p>
          <a:p>
            <a:pPr rtl="0"/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실시간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자동이상감지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불량률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Image,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자동알람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각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1page</a:t>
            </a:r>
          </a:p>
          <a:p>
            <a:pPr rtl="0"/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마지막이 중요 할 거 같은데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.....</a:t>
            </a:r>
          </a:p>
          <a:p>
            <a:pPr rtl="0"/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투자심의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전까지 해야 할 일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50F164-A1BE-4BAF-B0A4-B08CD702CD48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733190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954294-350C-407F-BC5E-D9A8228370ED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14289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954294-350C-407F-BC5E-D9A8228370ED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28243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954294-350C-407F-BC5E-D9A8228370ED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5402519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954294-350C-407F-BC5E-D9A8228370ED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015073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954294-350C-407F-BC5E-D9A8228370ED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898228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954294-350C-407F-BC5E-D9A8228370ED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24480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09C3E-9BCC-4BE5-B109-D99024A70D90}" type="datetimeFigureOut">
              <a:rPr lang="ko-KR" altLang="en-US" smtClean="0"/>
              <a:pPr/>
              <a:t>2023-01-18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A217B-1544-420C-A591-64ABAC1CF4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09940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09C3E-9BCC-4BE5-B109-D99024A70D90}" type="datetimeFigureOut">
              <a:rPr lang="ko-KR" altLang="en-US" smtClean="0"/>
              <a:pPr/>
              <a:t>2023-01-18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A217B-1544-420C-A591-64ABAC1CF4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0897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09C3E-9BCC-4BE5-B109-D99024A70D90}" type="datetimeFigureOut">
              <a:rPr lang="ko-KR" altLang="en-US" smtClean="0"/>
              <a:pPr/>
              <a:t>2023-01-18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A217B-1544-420C-A591-64ABAC1CF4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347925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09C3E-9BCC-4BE5-B109-D99024A70D90}" type="datetimeFigureOut">
              <a:rPr lang="ko-KR" altLang="en-US" smtClean="0"/>
              <a:pPr/>
              <a:t>2023-01-18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A217B-1544-420C-A591-64ABAC1CF4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46688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09C3E-9BCC-4BE5-B109-D99024A70D90}" type="datetimeFigureOut">
              <a:rPr lang="ko-KR" altLang="en-US" smtClean="0"/>
              <a:pPr/>
              <a:t>2023-01-18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A217B-1544-420C-A591-64ABAC1CF4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56475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09C3E-9BCC-4BE5-B109-D99024A70D90}" type="datetimeFigureOut">
              <a:rPr lang="ko-KR" altLang="en-US" smtClean="0"/>
              <a:pPr/>
              <a:t>2023-01-18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A217B-1544-420C-A591-64ABAC1CF4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1418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09C3E-9BCC-4BE5-B109-D99024A70D90}" type="datetimeFigureOut">
              <a:rPr lang="ko-KR" altLang="en-US" smtClean="0"/>
              <a:pPr/>
              <a:t>2023-01-18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A217B-1544-420C-A591-64ABAC1CF4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83945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09C3E-9BCC-4BE5-B109-D99024A70D90}" type="datetimeFigureOut">
              <a:rPr lang="ko-KR" altLang="en-US" smtClean="0"/>
              <a:pPr/>
              <a:t>2023-01-18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A217B-1544-420C-A591-64ABAC1CF4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4240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09C3E-9BCC-4BE5-B109-D99024A70D90}" type="datetimeFigureOut">
              <a:rPr lang="ko-KR" altLang="en-US" smtClean="0"/>
              <a:pPr/>
              <a:t>2023-01-18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A217B-1544-420C-A591-64ABAC1CF4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13101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09C3E-9BCC-4BE5-B109-D99024A70D90}" type="datetimeFigureOut">
              <a:rPr lang="ko-KR" altLang="en-US" smtClean="0"/>
              <a:pPr/>
              <a:t>2023-01-18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A217B-1544-420C-A591-64ABAC1CF4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70971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F09C3E-9BCC-4BE5-B109-D99024A70D90}" type="datetimeFigureOut">
              <a:rPr lang="ko-KR" altLang="en-US" smtClean="0"/>
              <a:pPr/>
              <a:t>2023-01-18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A217B-1544-420C-A591-64ABAC1CF4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778527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F09C3E-9BCC-4BE5-B109-D99024A70D90}" type="datetimeFigureOut">
              <a:rPr lang="ko-KR" altLang="en-US" smtClean="0"/>
              <a:pPr/>
              <a:t>2023-01-18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1A217B-1544-420C-A591-64ABAC1CF4C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648566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6.png"/><Relationship Id="rId3" Type="http://schemas.openxmlformats.org/officeDocument/2006/relationships/image" Target="../media/image37.jpeg"/><Relationship Id="rId7" Type="http://schemas.openxmlformats.org/officeDocument/2006/relationships/image" Target="../media/image41.png"/><Relationship Id="rId12" Type="http://schemas.openxmlformats.org/officeDocument/2006/relationships/image" Target="../media/image12.png"/><Relationship Id="rId2" Type="http://schemas.openxmlformats.org/officeDocument/2006/relationships/image" Target="../media/image36.jpeg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11" Type="http://schemas.openxmlformats.org/officeDocument/2006/relationships/image" Target="../media/image45.png"/><Relationship Id="rId5" Type="http://schemas.openxmlformats.org/officeDocument/2006/relationships/image" Target="../media/image39.jpeg"/><Relationship Id="rId15" Type="http://schemas.openxmlformats.org/officeDocument/2006/relationships/image" Target="../media/image11.png"/><Relationship Id="rId10" Type="http://schemas.openxmlformats.org/officeDocument/2006/relationships/image" Target="../media/image44.png"/><Relationship Id="rId4" Type="http://schemas.openxmlformats.org/officeDocument/2006/relationships/image" Target="../media/image38.jpeg"/><Relationship Id="rId9" Type="http://schemas.openxmlformats.org/officeDocument/2006/relationships/image" Target="../media/image43.png"/><Relationship Id="rId1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13" Type="http://schemas.openxmlformats.org/officeDocument/2006/relationships/image" Target="../media/image69.png"/><Relationship Id="rId18" Type="http://schemas.openxmlformats.org/officeDocument/2006/relationships/image" Target="../media/image74.jpeg"/><Relationship Id="rId3" Type="http://schemas.openxmlformats.org/officeDocument/2006/relationships/image" Target="../media/image59.jpeg"/><Relationship Id="rId7" Type="http://schemas.openxmlformats.org/officeDocument/2006/relationships/image" Target="../media/image63.jpeg"/><Relationship Id="rId12" Type="http://schemas.openxmlformats.org/officeDocument/2006/relationships/image" Target="../media/image68.jpeg"/><Relationship Id="rId17" Type="http://schemas.openxmlformats.org/officeDocument/2006/relationships/image" Target="../media/image73.jpeg"/><Relationship Id="rId2" Type="http://schemas.openxmlformats.org/officeDocument/2006/relationships/image" Target="../media/image58.png"/><Relationship Id="rId16" Type="http://schemas.openxmlformats.org/officeDocument/2006/relationships/image" Target="../media/image72.jpeg"/><Relationship Id="rId20" Type="http://schemas.openxmlformats.org/officeDocument/2006/relationships/image" Target="../media/image7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10" Type="http://schemas.openxmlformats.org/officeDocument/2006/relationships/image" Target="../media/image66.jpeg"/><Relationship Id="rId19" Type="http://schemas.openxmlformats.org/officeDocument/2006/relationships/image" Target="../media/image75.jpeg"/><Relationship Id="rId4" Type="http://schemas.openxmlformats.org/officeDocument/2006/relationships/image" Target="../media/image60.png"/><Relationship Id="rId9" Type="http://schemas.openxmlformats.org/officeDocument/2006/relationships/image" Target="../media/image65.jpeg"/><Relationship Id="rId14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" Target="slide3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jpeg"/><Relationship Id="rId18" Type="http://schemas.openxmlformats.org/officeDocument/2006/relationships/image" Target="../media/image9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12" Type="http://schemas.openxmlformats.org/officeDocument/2006/relationships/image" Target="../media/image87.jpeg"/><Relationship Id="rId17" Type="http://schemas.openxmlformats.org/officeDocument/2006/relationships/image" Target="../media/image92.png"/><Relationship Id="rId2" Type="http://schemas.openxmlformats.org/officeDocument/2006/relationships/image" Target="../media/image77.png"/><Relationship Id="rId16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5" Type="http://schemas.openxmlformats.org/officeDocument/2006/relationships/image" Target="../media/image90.png"/><Relationship Id="rId10" Type="http://schemas.openxmlformats.org/officeDocument/2006/relationships/image" Target="../media/image85.png"/><Relationship Id="rId4" Type="http://schemas.openxmlformats.org/officeDocument/2006/relationships/image" Target="../media/image79.pn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96.jpe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image" Target="../media/image95.jpeg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jpe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108.png"/><Relationship Id="rId10" Type="http://schemas.openxmlformats.org/officeDocument/2006/relationships/image" Target="../media/image103.jpeg"/><Relationship Id="rId4" Type="http://schemas.openxmlformats.org/officeDocument/2006/relationships/image" Target="../media/image97.png"/><Relationship Id="rId9" Type="http://schemas.openxmlformats.org/officeDocument/2006/relationships/image" Target="../media/image102.jpeg"/><Relationship Id="rId14" Type="http://schemas.openxmlformats.org/officeDocument/2006/relationships/image" Target="../media/image10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slide" Target="slide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1.png"/><Relationship Id="rId3" Type="http://schemas.openxmlformats.org/officeDocument/2006/relationships/image" Target="../media/image112.png"/><Relationship Id="rId7" Type="http://schemas.openxmlformats.org/officeDocument/2006/relationships/image" Target="../media/image116.png"/><Relationship Id="rId12" Type="http://schemas.microsoft.com/office/2007/relationships/hdphoto" Target="../media/hdphoto1.wdp"/><Relationship Id="rId2" Type="http://schemas.openxmlformats.org/officeDocument/2006/relationships/image" Target="../media/image111.png"/><Relationship Id="rId16" Type="http://schemas.openxmlformats.org/officeDocument/2006/relationships/image" Target="../media/image1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5.png"/><Relationship Id="rId11" Type="http://schemas.openxmlformats.org/officeDocument/2006/relationships/image" Target="../media/image120.png"/><Relationship Id="rId5" Type="http://schemas.openxmlformats.org/officeDocument/2006/relationships/image" Target="../media/image114.png"/><Relationship Id="rId15" Type="http://schemas.openxmlformats.org/officeDocument/2006/relationships/image" Target="../media/image123.png"/><Relationship Id="rId10" Type="http://schemas.openxmlformats.org/officeDocument/2006/relationships/image" Target="../media/image119.png"/><Relationship Id="rId4" Type="http://schemas.openxmlformats.org/officeDocument/2006/relationships/image" Target="../media/image113.png"/><Relationship Id="rId9" Type="http://schemas.openxmlformats.org/officeDocument/2006/relationships/image" Target="../media/image118.png"/><Relationship Id="rId14" Type="http://schemas.openxmlformats.org/officeDocument/2006/relationships/image" Target="../media/image1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slide" Target="slide14.xml"/><Relationship Id="rId4" Type="http://schemas.openxmlformats.org/officeDocument/2006/relationships/image" Target="../media/image6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slide" Target="slide2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.emf"/><Relationship Id="rId5" Type="http://schemas.openxmlformats.org/officeDocument/2006/relationships/image" Target="../media/image130.png"/><Relationship Id="rId4" Type="http://schemas.openxmlformats.org/officeDocument/2006/relationships/image" Target="../media/image129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232"/>
          <p:cNvSpPr>
            <a:spLocks noChangeArrowheads="1"/>
          </p:cNvSpPr>
          <p:nvPr/>
        </p:nvSpPr>
        <p:spPr bwMode="auto">
          <a:xfrm>
            <a:off x="1138238" y="95250"/>
            <a:ext cx="800100" cy="546100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ko-KR" altLang="en-US" dirty="0">
              <a:latin typeface="Arial Narrow" panose="020B0606020202030204" pitchFamily="34" charset="0"/>
              <a:ea typeface="LG스마트체2.0 Regular" panose="020B0600000101010101" pitchFamily="50" charset="-127"/>
              <a:cs typeface="Arial" panose="020B0604020202020204" pitchFamily="34" charset="0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207963" y="176213"/>
          <a:ext cx="2667000" cy="361950"/>
        </p:xfrm>
        <a:graphic>
          <a:graphicData uri="http://schemas.openxmlformats.org/drawingml/2006/table">
            <a:tbl>
              <a:tblPr/>
              <a:tblGrid>
                <a:gridCol w="8890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일반</a:t>
                      </a:r>
                      <a:b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</a:b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General)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대외비</a:t>
                      </a:r>
                      <a:b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</a:b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Confidential)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비밀</a:t>
                      </a:r>
                      <a:b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</a:b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latin typeface="Arial Narrow" panose="020B0606020202030204" pitchFamily="34" charset="0"/>
                          <a:ea typeface="LG스마트체 Light" panose="020B0600000101010101" pitchFamily="50" charset="-127"/>
                        </a:rPr>
                        <a:t>Secret)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7" name="Text Box 17"/>
          <p:cNvSpPr txBox="1">
            <a:spLocks noChangeArrowheads="1"/>
          </p:cNvSpPr>
          <p:nvPr/>
        </p:nvSpPr>
        <p:spPr bwMode="auto">
          <a:xfrm>
            <a:off x="2337814" y="1531392"/>
            <a:ext cx="5230343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 lIns="0" rIns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altLang="ko-KR" sz="2800" b="1" dirty="0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  <a:cs typeface="Arial" panose="020B0604020202020204" pitchFamily="34" charset="0"/>
              </a:rPr>
              <a:t>Vision </a:t>
            </a:r>
            <a:r>
              <a:rPr lang="ko-KR" altLang="en-US" sz="2800" b="1" dirty="0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  <a:cs typeface="Arial" panose="020B0604020202020204" pitchFamily="34" charset="0"/>
              </a:rPr>
              <a:t>검사기 외관 불량 항목 표준화</a:t>
            </a:r>
            <a:endParaRPr lang="en-US" altLang="ko-KR" sz="2800" b="1" dirty="0">
              <a:solidFill>
                <a:srgbClr val="000000"/>
              </a:solidFill>
              <a:latin typeface="Arial Narrow" panose="020B0606020202030204" pitchFamily="34" charset="0"/>
              <a:ea typeface="LG스마트체2.0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1" name="Line 18"/>
          <p:cNvSpPr>
            <a:spLocks noChangeShapeType="1"/>
          </p:cNvSpPr>
          <p:nvPr/>
        </p:nvSpPr>
        <p:spPr bwMode="auto">
          <a:xfrm flipV="1">
            <a:off x="1787097" y="2062960"/>
            <a:ext cx="633177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</p:spPr>
        <p:txBody>
          <a:bodyPr wrap="square" lIns="0" rIns="0">
            <a:spAutoFit/>
          </a:bodyPr>
          <a:lstStyle/>
          <a:p>
            <a:pPr algn="ctr" latinLnBrk="1">
              <a:lnSpc>
                <a:spcPct val="105000"/>
              </a:lnSpc>
              <a:spcBef>
                <a:spcPct val="20000"/>
              </a:spcBef>
              <a:buFontTx/>
              <a:buChar char="•"/>
            </a:pPr>
            <a:endParaRPr lang="ko-KR" altLang="en-US" b="1" dirty="0">
              <a:solidFill>
                <a:srgbClr val="000000"/>
              </a:solidFill>
              <a:latin typeface="Arial Narrow" panose="020B0606020202030204" pitchFamily="34" charset="0"/>
              <a:ea typeface="LG스마트체2.0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11" name="Text Box 34"/>
          <p:cNvSpPr txBox="1">
            <a:spLocks noChangeArrowheads="1"/>
          </p:cNvSpPr>
          <p:nvPr/>
        </p:nvSpPr>
        <p:spPr bwMode="auto">
          <a:xfrm>
            <a:off x="4484759" y="5275214"/>
            <a:ext cx="94820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ko-KR" sz="1600" b="0" spc="-100" dirty="0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  <a:cs typeface="Arial" panose="020B0604020202020204" pitchFamily="34" charset="0"/>
              </a:rPr>
              <a:t>2021. </a:t>
            </a:r>
            <a:r>
              <a:rPr lang="en-US" altLang="ko-KR" sz="1600" spc="-100" dirty="0">
                <a:solidFill>
                  <a:srgbClr val="000000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  <a:cs typeface="Arial" panose="020B0604020202020204" pitchFamily="34" charset="0"/>
              </a:rPr>
              <a:t>11. 30</a:t>
            </a:r>
            <a:endParaRPr lang="en-US" altLang="ko-KR" sz="1600" b="1" spc="-100" dirty="0">
              <a:solidFill>
                <a:srgbClr val="000000"/>
              </a:solidFill>
              <a:latin typeface="Arial Narrow" panose="020B0606020202030204" pitchFamily="34" charset="0"/>
              <a:ea typeface="LG스마트체2.0 Regular" panose="020B0600000101010101" pitchFamily="50" charset="-127"/>
              <a:cs typeface="Arial" panose="020B0604020202020204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3932745" y="5828487"/>
            <a:ext cx="2052227" cy="360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350350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9382" y="-8317"/>
            <a:ext cx="91439" cy="590208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3466" y="217446"/>
            <a:ext cx="875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Vision</a:t>
            </a:r>
            <a:r>
              <a:rPr lang="en-US" altLang="ko-KR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ko-KR" altLang="en-US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검사기 외관 불량 코드 </a:t>
            </a:r>
            <a:r>
              <a:rPr lang="en-US" altLang="ko-KR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Ground Rule _ </a:t>
            </a:r>
            <a:r>
              <a:rPr lang="ko-KR" altLang="en-US" sz="15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자동차 조립</a:t>
            </a:r>
            <a:r>
              <a:rPr lang="en-US" altLang="ko-KR" sz="15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N&amp;D </a:t>
            </a:r>
            <a:r>
              <a:rPr lang="ko-KR" altLang="en-US" sz="15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공정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5732" y="881248"/>
            <a:ext cx="853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2. Vision Defect Image</a:t>
            </a:r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250637254"/>
              </p:ext>
            </p:extLst>
          </p:nvPr>
        </p:nvGraphicFramePr>
        <p:xfrm>
          <a:off x="543466" y="1270802"/>
          <a:ext cx="9000000" cy="18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xmlns="" val="2714021804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247229487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47408289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75677343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70153255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TBDF</a:t>
                      </a:r>
                      <a:endParaRPr lang="en-US" altLang="ko-KR" sz="1200" b="0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CNTT</a:t>
                      </a: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PINH</a:t>
                      </a:r>
                      <a:endParaRPr lang="en-US" altLang="ko-KR" sz="1200" b="0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PRTS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CRAT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55478212"/>
                  </a:ext>
                </a:extLst>
              </a:tr>
              <a:tr h="1512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24064062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240397005"/>
              </p:ext>
            </p:extLst>
          </p:nvPr>
        </p:nvGraphicFramePr>
        <p:xfrm>
          <a:off x="543466" y="3075015"/>
          <a:ext cx="9000000" cy="18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xmlns="" val="2714021804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247229487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47408289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75677343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70153255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DENT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LINE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SCRT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INID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NCWR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55478212"/>
                  </a:ext>
                </a:extLst>
              </a:tr>
              <a:tr h="1512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24064062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01679061"/>
              </p:ext>
            </p:extLst>
          </p:nvPr>
        </p:nvGraphicFramePr>
        <p:xfrm>
          <a:off x="543466" y="4879227"/>
          <a:ext cx="9000000" cy="18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xmlns="" val="2714021804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247229487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47408289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75677343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70153255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HWRN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CRCK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INPH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INLN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TBBR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55478212"/>
                  </a:ext>
                </a:extLst>
              </a:tr>
              <a:tr h="1512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24064062"/>
                  </a:ext>
                </a:extLst>
              </a:tr>
            </a:tbl>
          </a:graphicData>
        </a:graphic>
      </p:graphicFrame>
      <p:pic>
        <p:nvPicPr>
          <p:cNvPr id="13" name="그림 12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95221" y="1604285"/>
            <a:ext cx="1692001" cy="139990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388156" y="1604284"/>
            <a:ext cx="1744952" cy="139990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223611" y="3403401"/>
            <a:ext cx="1666200" cy="141077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95221" y="3419872"/>
            <a:ext cx="1692001" cy="1411826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826198" y="3433825"/>
            <a:ext cx="1649496" cy="1380347"/>
          </a:xfrm>
          <a:prstGeom prst="rect">
            <a:avLst/>
          </a:prstGeom>
        </p:spPr>
      </p:pic>
      <p:pic>
        <p:nvPicPr>
          <p:cNvPr id="21" name="그림 20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4223610" y="1633825"/>
            <a:ext cx="1666201" cy="1370365"/>
          </a:xfrm>
          <a:prstGeom prst="rect">
            <a:avLst/>
          </a:prstGeom>
          <a:ln w="3175">
            <a:solidFill>
              <a:sysClr val="windowText" lastClr="000000"/>
            </a:solidFill>
          </a:ln>
        </p:spPr>
      </p:pic>
      <p:pic>
        <p:nvPicPr>
          <p:cNvPr id="22" name="그림 21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826198" y="1633825"/>
            <a:ext cx="1649496" cy="1371589"/>
          </a:xfrm>
          <a:prstGeom prst="rect">
            <a:avLst/>
          </a:prstGeom>
          <a:ln w="3175">
            <a:solidFill>
              <a:sysClr val="windowText" lastClr="000000"/>
            </a:solidFill>
          </a:ln>
        </p:spPr>
      </p:pic>
      <p:pic>
        <p:nvPicPr>
          <p:cNvPr id="23" name="그림 22"/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388155" y="3403401"/>
            <a:ext cx="1663892" cy="1428297"/>
          </a:xfrm>
          <a:prstGeom prst="rect">
            <a:avLst/>
          </a:prstGeom>
          <a:ln w="3175">
            <a:solidFill>
              <a:sysClr val="windowText" lastClr="000000"/>
            </a:solidFill>
          </a:ln>
        </p:spPr>
      </p:pic>
      <p:pic>
        <p:nvPicPr>
          <p:cNvPr id="24" name="그림 23"/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 rot="16200000">
            <a:off x="6139340" y="3288688"/>
            <a:ext cx="1393249" cy="1657719"/>
          </a:xfrm>
          <a:prstGeom prst="rect">
            <a:avLst/>
          </a:prstGeom>
        </p:spPr>
      </p:pic>
      <p:pic>
        <p:nvPicPr>
          <p:cNvPr id="25" name="그림 24"/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2388155" y="5239226"/>
            <a:ext cx="1663892" cy="1367761"/>
          </a:xfrm>
          <a:prstGeom prst="rect">
            <a:avLst/>
          </a:prstGeom>
          <a:ln w="3175">
            <a:solidFill>
              <a:sysClr val="windowText" lastClr="000000"/>
            </a:solidFill>
          </a:ln>
        </p:spPr>
      </p:pic>
      <p:pic>
        <p:nvPicPr>
          <p:cNvPr id="26" name="그림 173"/>
          <p:cNvPicPr preferRelativeResize="0"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007105" y="1611607"/>
            <a:ext cx="1657719" cy="1392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00061" y="5227079"/>
            <a:ext cx="1724400" cy="1393483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85406" y="5220922"/>
            <a:ext cx="1723745" cy="1393483"/>
          </a:xfrm>
          <a:prstGeom prst="rect">
            <a:avLst/>
          </a:prstGeom>
        </p:spPr>
      </p:pic>
      <p:pic>
        <p:nvPicPr>
          <p:cNvPr id="29" name="그림 157"/>
          <p:cNvPicPr preferRelativeResize="0">
            <a:picLocks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62824" y="5227079"/>
            <a:ext cx="1724398" cy="14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 rot="5400000">
            <a:off x="7940616" y="5064886"/>
            <a:ext cx="1386694" cy="1724604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4750250" y="6627344"/>
            <a:ext cx="4203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9 / 19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45188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9382" y="-8317"/>
            <a:ext cx="91439" cy="590208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5636" y="220872"/>
            <a:ext cx="875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Vision</a:t>
            </a:r>
            <a:r>
              <a:rPr lang="en-US" altLang="ko-KR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ko-KR" altLang="en-US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검사기 외관 불량 코드 </a:t>
            </a:r>
            <a:r>
              <a:rPr lang="en-US" altLang="ko-KR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Ground Rule _ </a:t>
            </a:r>
            <a:r>
              <a:rPr lang="ko-KR" altLang="en-US" sz="15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자동차 조립</a:t>
            </a:r>
            <a:r>
              <a:rPr lang="en-US" altLang="ko-KR" sz="15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LAM </a:t>
            </a:r>
            <a:r>
              <a:rPr lang="ko-KR" altLang="en-US" sz="15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공정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5732" y="881248"/>
            <a:ext cx="853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1. Vision Cosmetic Defect Code </a:t>
            </a:r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20036560"/>
              </p:ext>
            </p:extLst>
          </p:nvPr>
        </p:nvGraphicFramePr>
        <p:xfrm>
          <a:off x="523876" y="1276712"/>
          <a:ext cx="5172470" cy="18609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32262">
                  <a:extLst>
                    <a:ext uri="{9D8B030D-6E8A-4147-A177-3AD203B41FA5}">
                      <a16:colId xmlns:a16="http://schemas.microsoft.com/office/drawing/2014/main" xmlns="" val="981615528"/>
                    </a:ext>
                  </a:extLst>
                </a:gridCol>
                <a:gridCol w="638634">
                  <a:extLst>
                    <a:ext uri="{9D8B030D-6E8A-4147-A177-3AD203B41FA5}">
                      <a16:colId xmlns:a16="http://schemas.microsoft.com/office/drawing/2014/main" xmlns="" val="915200643"/>
                    </a:ext>
                  </a:extLst>
                </a:gridCol>
                <a:gridCol w="640506">
                  <a:extLst>
                    <a:ext uri="{9D8B030D-6E8A-4147-A177-3AD203B41FA5}">
                      <a16:colId xmlns:a16="http://schemas.microsoft.com/office/drawing/2014/main" xmlns="" val="1849581191"/>
                    </a:ext>
                  </a:extLst>
                </a:gridCol>
                <a:gridCol w="2033224">
                  <a:extLst>
                    <a:ext uri="{9D8B030D-6E8A-4147-A177-3AD203B41FA5}">
                      <a16:colId xmlns:a16="http://schemas.microsoft.com/office/drawing/2014/main" xmlns="" val="1692309819"/>
                    </a:ext>
                  </a:extLst>
                </a:gridCol>
                <a:gridCol w="1427844">
                  <a:extLst>
                    <a:ext uri="{9D8B030D-6E8A-4147-A177-3AD203B41FA5}">
                      <a16:colId xmlns:a16="http://schemas.microsoft.com/office/drawing/2014/main" xmlns="" val="3197930504"/>
                    </a:ext>
                  </a:extLst>
                </a:gridCol>
              </a:tblGrid>
              <a:tr h="27286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baseline="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No</a:t>
                      </a:r>
                      <a:endParaRPr lang="ko-KR" altLang="en-US" sz="10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5666" marR="5666" marT="5666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Vision</a:t>
                      </a:r>
                      <a:endParaRPr lang="ko-KR" altLang="en-US" sz="10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5666" marR="5666" marT="5666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baseline="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Code</a:t>
                      </a:r>
                      <a:endParaRPr lang="ko-KR" altLang="en-US" sz="10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5666" marR="5666" marT="5666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외관 불량 항목 </a:t>
                      </a:r>
                      <a:r>
                        <a:rPr lang="en-US" altLang="ko-KR" sz="1000" b="1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en-US" sz="1000" b="1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KOR.)</a:t>
                      </a:r>
                      <a:endParaRPr lang="en-US" sz="10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5666" marR="5666" marT="5666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외관 불량 항목 </a:t>
                      </a:r>
                      <a:r>
                        <a:rPr lang="en-US" altLang="ko-KR" sz="1000" b="1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en-US" sz="1000" b="1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ENG.)</a:t>
                      </a:r>
                      <a:endParaRPr lang="en-US" sz="10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5666" marR="5666" marT="5666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68708265"/>
                  </a:ext>
                </a:extLst>
              </a:tr>
              <a:tr h="197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HABCHI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TCAA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Top </a:t>
                      </a:r>
                      <a:r>
                        <a:rPr lang="ko-KR" altLang="en-US" sz="1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양극이물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Anode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에 위치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Top-Cathod-Anode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4102565"/>
                  </a:ext>
                </a:extLst>
              </a:tr>
              <a:tr h="197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TCSS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Top </a:t>
                      </a:r>
                      <a:r>
                        <a:rPr lang="ko-KR" altLang="en-US" sz="1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양극이물이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Sepa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에 위치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Top-Cathod-Sepa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03347561"/>
                  </a:ext>
                </a:extLst>
              </a:tr>
              <a:tr h="197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3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TCAS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Top </a:t>
                      </a:r>
                      <a:r>
                        <a:rPr lang="ko-KR" alt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양극이물이 </a:t>
                      </a:r>
                      <a:r>
                        <a:rPr lang="en-US" altLang="ko-KR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Anode-Sepa</a:t>
                      </a:r>
                      <a:r>
                        <a:rPr lang="ko-KR" alt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에 위치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Top-Cathode-Anode-</a:t>
                      </a:r>
                      <a:r>
                        <a:rPr lang="en-US" sz="1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Sepa</a:t>
                      </a:r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26043267"/>
                  </a:ext>
                </a:extLst>
              </a:tr>
              <a:tr h="2058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TASS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Top </a:t>
                      </a:r>
                      <a:r>
                        <a:rPr lang="ko-KR" altLang="en-US" sz="1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음극이물이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Sepa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에 위치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Top-Anode-</a:t>
                      </a:r>
                      <a:r>
                        <a:rPr lang="en-US" sz="1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Sepa</a:t>
                      </a:r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8215898"/>
                  </a:ext>
                </a:extLst>
              </a:tr>
              <a:tr h="197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5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BCAA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Bottom </a:t>
                      </a:r>
                      <a:r>
                        <a:rPr lang="ko-KR" alt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양극이물 </a:t>
                      </a:r>
                      <a:r>
                        <a:rPr lang="en-US" altLang="ko-KR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Anode</a:t>
                      </a:r>
                      <a:r>
                        <a:rPr lang="ko-KR" alt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에 위치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Bottom-Cathode-Anode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0123319"/>
                  </a:ext>
                </a:extLst>
              </a:tr>
              <a:tr h="197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6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BCSS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Bottom </a:t>
                      </a:r>
                      <a:r>
                        <a:rPr lang="ko-KR" altLang="en-US" sz="1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양극이물이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Sepa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에 위치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Bottom-Cathode-</a:t>
                      </a:r>
                      <a:r>
                        <a:rPr lang="en-US" sz="1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Sepa</a:t>
                      </a:r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96017662"/>
                  </a:ext>
                </a:extLst>
              </a:tr>
              <a:tr h="197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7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BCAS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Bottom </a:t>
                      </a:r>
                      <a:r>
                        <a:rPr lang="ko-KR" alt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양극이물이 </a:t>
                      </a:r>
                      <a:r>
                        <a:rPr lang="en-US" altLang="ko-KR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Anode-Sepa</a:t>
                      </a:r>
                      <a:r>
                        <a:rPr lang="ko-KR" alt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에 위치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Bottom-Cathode-Anode-</a:t>
                      </a:r>
                      <a:r>
                        <a:rPr lang="en-US" sz="1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Sepa</a:t>
                      </a:r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20852094"/>
                  </a:ext>
                </a:extLst>
              </a:tr>
              <a:tr h="197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8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BASS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Bottom </a:t>
                      </a:r>
                      <a:r>
                        <a:rPr lang="ko-KR" altLang="en-US" sz="1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음극이물이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Sepa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에 위치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Bottom-Anode-</a:t>
                      </a:r>
                      <a:r>
                        <a:rPr lang="en-US" sz="1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Sepa</a:t>
                      </a:r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29991700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D6C4FFAF-127B-4A96-93AC-C4306518D99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t="1345"/>
          <a:stretch/>
        </p:blipFill>
        <p:spPr>
          <a:xfrm>
            <a:off x="345049" y="3236259"/>
            <a:ext cx="5442318" cy="3334870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6060801" y="2172162"/>
            <a:ext cx="3339634" cy="2880000"/>
            <a:chOff x="6392492" y="881248"/>
            <a:chExt cx="3339634" cy="2880000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6392492" y="881248"/>
              <a:ext cx="1800000" cy="2880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752492" y="1250580"/>
              <a:ext cx="1080000" cy="2160000"/>
            </a:xfrm>
            <a:prstGeom prst="rect">
              <a:avLst/>
            </a:prstGeom>
            <a:solidFill>
              <a:srgbClr val="00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932492" y="1430580"/>
              <a:ext cx="720000" cy="180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7112492" y="1070580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112492" y="3230580"/>
              <a:ext cx="360000" cy="3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76994" y="93578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①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093253" y="321497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②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093253" y="106415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③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093253" y="203313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⑤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537552" y="255434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⑥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186703" y="1638184"/>
              <a:ext cx="1545423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① </a:t>
              </a:r>
              <a:r>
                <a:rPr lang="en-US" altLang="ko-KR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Outside of Target</a:t>
              </a:r>
            </a:p>
            <a:p>
              <a:r>
                <a:rPr lang="ko-KR" altLang="en-US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② </a:t>
              </a:r>
              <a:r>
                <a:rPr lang="en-US" altLang="ko-KR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TAB-A</a:t>
              </a:r>
            </a:p>
            <a:p>
              <a:r>
                <a:rPr lang="ko-KR" altLang="en-US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③ </a:t>
              </a:r>
              <a:r>
                <a:rPr lang="en-US" altLang="ko-KR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TAB-C</a:t>
              </a:r>
            </a:p>
            <a:p>
              <a:r>
                <a:rPr lang="ko-KR" altLang="en-US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④ </a:t>
              </a:r>
              <a:r>
                <a:rPr lang="en-US" altLang="ko-KR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TAB (A/C </a:t>
              </a:r>
              <a:r>
                <a:rPr lang="ko-KR" altLang="en-US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구분 불가</a:t>
              </a:r>
              <a:r>
                <a:rPr lang="en-US" altLang="ko-KR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)</a:t>
              </a:r>
            </a:p>
            <a:p>
              <a:r>
                <a:rPr lang="ko-KR" altLang="en-US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⑤ </a:t>
              </a:r>
              <a:r>
                <a:rPr lang="en-US" altLang="ko-KR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Electrode</a:t>
              </a:r>
            </a:p>
            <a:p>
              <a:r>
                <a:rPr lang="ko-KR" altLang="en-US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⑥ </a:t>
              </a:r>
              <a:r>
                <a:rPr lang="en-US" altLang="ko-KR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Sepa</a:t>
              </a:r>
            </a:p>
            <a:p>
              <a:r>
                <a:rPr lang="ko-KR" altLang="en-US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⑦ </a:t>
              </a:r>
              <a:r>
                <a:rPr lang="en-US" altLang="ko-KR" sz="1200" dirty="0" err="1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Sepa</a:t>
              </a:r>
              <a:r>
                <a:rPr lang="en-US" altLang="ko-KR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-Side(4Side)</a:t>
              </a:r>
              <a:endPara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</p:grp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59694428"/>
              </p:ext>
            </p:extLst>
          </p:nvPr>
        </p:nvGraphicFramePr>
        <p:xfrm>
          <a:off x="5967367" y="1205738"/>
          <a:ext cx="3513321" cy="857250"/>
        </p:xfrm>
        <a:graphic>
          <a:graphicData uri="http://schemas.openxmlformats.org/drawingml/2006/table">
            <a:tbl>
              <a:tblPr/>
              <a:tblGrid>
                <a:gridCol w="1545057">
                  <a:extLst>
                    <a:ext uri="{9D8B030D-6E8A-4147-A177-3AD203B41FA5}">
                      <a16:colId xmlns:a16="http://schemas.microsoft.com/office/drawing/2014/main" xmlns="" val="2296501595"/>
                    </a:ext>
                  </a:extLst>
                </a:gridCol>
                <a:gridCol w="984132">
                  <a:extLst>
                    <a:ext uri="{9D8B030D-6E8A-4147-A177-3AD203B41FA5}">
                      <a16:colId xmlns:a16="http://schemas.microsoft.com/office/drawing/2014/main" xmlns="" val="100059160"/>
                    </a:ext>
                  </a:extLst>
                </a:gridCol>
                <a:gridCol w="984132">
                  <a:extLst>
                    <a:ext uri="{9D8B030D-6E8A-4147-A177-3AD203B41FA5}">
                      <a16:colId xmlns:a16="http://schemas.microsoft.com/office/drawing/2014/main" xmlns="" val="3506863262"/>
                    </a:ext>
                  </a:extLst>
                </a:gridCol>
              </a:tblGrid>
              <a:tr h="219075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altLang="ko-KR" sz="105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※ </a:t>
                      </a:r>
                      <a:r>
                        <a:rPr lang="ko-KR" altLang="en-US" sz="105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검사정보통신사양 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5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조립 공정 외관 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Defect MSG Rule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5054448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항목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Description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Format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083776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DEFECT_INSP_POSITION*</a:t>
                      </a:r>
                    </a:p>
                  </a:txBody>
                  <a:tcPr marL="36000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검출 불량 위치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*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하기 구분 참조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*</a:t>
                      </a:r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106466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DEFECT_TYPE_NAME</a:t>
                      </a:r>
                    </a:p>
                  </a:txBody>
                  <a:tcPr marL="36000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불량유형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자리 </a:t>
                      </a:r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Code</a:t>
                      </a:r>
                    </a:p>
                  </a:txBody>
                  <a:tcPr marL="360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30408895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89987764"/>
              </p:ext>
            </p:extLst>
          </p:nvPr>
        </p:nvGraphicFramePr>
        <p:xfrm>
          <a:off x="5967367" y="5440060"/>
          <a:ext cx="3535222" cy="9876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2398">
                  <a:extLst>
                    <a:ext uri="{9D8B030D-6E8A-4147-A177-3AD203B41FA5}">
                      <a16:colId xmlns:a16="http://schemas.microsoft.com/office/drawing/2014/main" xmlns="" val="910753855"/>
                    </a:ext>
                  </a:extLst>
                </a:gridCol>
                <a:gridCol w="797859">
                  <a:extLst>
                    <a:ext uri="{9D8B030D-6E8A-4147-A177-3AD203B41FA5}">
                      <a16:colId xmlns:a16="http://schemas.microsoft.com/office/drawing/2014/main" xmlns="" val="799594286"/>
                    </a:ext>
                  </a:extLst>
                </a:gridCol>
                <a:gridCol w="376517">
                  <a:extLst>
                    <a:ext uri="{9D8B030D-6E8A-4147-A177-3AD203B41FA5}">
                      <a16:colId xmlns:a16="http://schemas.microsoft.com/office/drawing/2014/main" xmlns="" val="3131966134"/>
                    </a:ext>
                  </a:extLst>
                </a:gridCol>
                <a:gridCol w="541469">
                  <a:extLst>
                    <a:ext uri="{9D8B030D-6E8A-4147-A177-3AD203B41FA5}">
                      <a16:colId xmlns:a16="http://schemas.microsoft.com/office/drawing/2014/main" xmlns="" val="1516518145"/>
                    </a:ext>
                  </a:extLst>
                </a:gridCol>
                <a:gridCol w="641872">
                  <a:extLst>
                    <a:ext uri="{9D8B030D-6E8A-4147-A177-3AD203B41FA5}">
                      <a16:colId xmlns:a16="http://schemas.microsoft.com/office/drawing/2014/main" xmlns="" val="3782046629"/>
                    </a:ext>
                  </a:extLst>
                </a:gridCol>
                <a:gridCol w="313765">
                  <a:extLst>
                    <a:ext uri="{9D8B030D-6E8A-4147-A177-3AD203B41FA5}">
                      <a16:colId xmlns:a16="http://schemas.microsoft.com/office/drawing/2014/main" xmlns="" val="3997611778"/>
                    </a:ext>
                  </a:extLst>
                </a:gridCol>
                <a:gridCol w="421342">
                  <a:extLst>
                    <a:ext uri="{9D8B030D-6E8A-4147-A177-3AD203B41FA5}">
                      <a16:colId xmlns:a16="http://schemas.microsoft.com/office/drawing/2014/main" xmlns="" val="1592757764"/>
                    </a:ext>
                  </a:extLst>
                </a:gridCol>
              </a:tblGrid>
              <a:tr h="49381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구분</a:t>
                      </a:r>
                      <a:endParaRPr lang="en-US" sz="1000" b="1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Vision </a:t>
                      </a:r>
                      <a:r>
                        <a:rPr lang="ko-KR" altLang="en-US" sz="10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검사기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신룡</a:t>
                      </a:r>
                      <a:endParaRPr lang="en-US" sz="1000" b="1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브이원텍</a:t>
                      </a:r>
                      <a:endParaRPr lang="en-US" sz="1000" b="1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비주얼테크</a:t>
                      </a:r>
                      <a:endParaRPr lang="en-US" sz="1000" b="1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IVW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LGPRI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53871148"/>
                  </a:ext>
                </a:extLst>
              </a:tr>
              <a:tr h="4938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Lami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 err="1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Habchi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91017"/>
                  </a:ext>
                </a:extLst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5874746" y="5204514"/>
            <a:ext cx="260359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※ </a:t>
            </a:r>
            <a:r>
              <a:rPr lang="ko-KR" altLang="en-US" sz="105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조립 </a:t>
            </a:r>
            <a:r>
              <a:rPr lang="en-US" altLang="ko-KR" sz="105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Lamination </a:t>
            </a:r>
            <a:r>
              <a:rPr lang="ko-KR" altLang="en-US" sz="105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공정 외관 검사 비전 검사기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750250" y="6627344"/>
            <a:ext cx="4732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10 / 19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90109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249382" y="-8317"/>
            <a:ext cx="91439" cy="590208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43466" y="217446"/>
            <a:ext cx="875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Vision</a:t>
            </a:r>
            <a:r>
              <a:rPr lang="en-US" altLang="ko-KR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ko-KR" altLang="en-US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검사기 외관 불량 코드 </a:t>
            </a:r>
            <a:r>
              <a:rPr lang="en-US" altLang="ko-KR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Ground Rule </a:t>
            </a:r>
            <a:r>
              <a:rPr lang="en-US" altLang="ko-KR" b="1" dirty="0">
                <a:solidFill>
                  <a:prstClr val="black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_ </a:t>
            </a:r>
            <a:r>
              <a:rPr lang="ko-KR" altLang="en-US" sz="1500" b="1" dirty="0">
                <a:solidFill>
                  <a:prstClr val="black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자동차 조립</a:t>
            </a:r>
            <a:r>
              <a:rPr lang="en-US" altLang="ko-KR" sz="1500" b="1" dirty="0">
                <a:solidFill>
                  <a:prstClr val="black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LAM </a:t>
            </a:r>
            <a:r>
              <a:rPr lang="ko-KR" altLang="en-US" sz="1500" b="1" dirty="0">
                <a:solidFill>
                  <a:prstClr val="black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공정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25732" y="881248"/>
            <a:ext cx="853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2. Vision Defect Image</a:t>
            </a:r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504314678"/>
              </p:ext>
            </p:extLst>
          </p:nvPr>
        </p:nvGraphicFramePr>
        <p:xfrm>
          <a:off x="543464" y="1270801"/>
          <a:ext cx="9018048" cy="21693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4512">
                  <a:extLst>
                    <a:ext uri="{9D8B030D-6E8A-4147-A177-3AD203B41FA5}">
                      <a16:colId xmlns:a16="http://schemas.microsoft.com/office/drawing/2014/main" xmlns="" val="2714021804"/>
                    </a:ext>
                  </a:extLst>
                </a:gridCol>
                <a:gridCol w="2254512">
                  <a:extLst>
                    <a:ext uri="{9D8B030D-6E8A-4147-A177-3AD203B41FA5}">
                      <a16:colId xmlns:a16="http://schemas.microsoft.com/office/drawing/2014/main" xmlns="" val="1247229487"/>
                    </a:ext>
                  </a:extLst>
                </a:gridCol>
                <a:gridCol w="2254512">
                  <a:extLst>
                    <a:ext uri="{9D8B030D-6E8A-4147-A177-3AD203B41FA5}">
                      <a16:colId xmlns:a16="http://schemas.microsoft.com/office/drawing/2014/main" xmlns="" val="1474082895"/>
                    </a:ext>
                  </a:extLst>
                </a:gridCol>
                <a:gridCol w="2254512">
                  <a:extLst>
                    <a:ext uri="{9D8B030D-6E8A-4147-A177-3AD203B41FA5}">
                      <a16:colId xmlns:a16="http://schemas.microsoft.com/office/drawing/2014/main" xmlns="" val="701532550"/>
                    </a:ext>
                  </a:extLst>
                </a:gridCol>
              </a:tblGrid>
              <a:tr h="34709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TCAA</a:t>
                      </a:r>
                    </a:p>
                  </a:txBody>
                  <a:tcPr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TCSS</a:t>
                      </a: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TCAS</a:t>
                      </a:r>
                      <a:endParaRPr lang="en-US" altLang="ko-KR" sz="1200" b="0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TASS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55478212"/>
                  </a:ext>
                </a:extLst>
              </a:tr>
              <a:tr h="18222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24064062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227867464"/>
              </p:ext>
            </p:extLst>
          </p:nvPr>
        </p:nvGraphicFramePr>
        <p:xfrm>
          <a:off x="543466" y="3496355"/>
          <a:ext cx="9018048" cy="21693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4512">
                  <a:extLst>
                    <a:ext uri="{9D8B030D-6E8A-4147-A177-3AD203B41FA5}">
                      <a16:colId xmlns:a16="http://schemas.microsoft.com/office/drawing/2014/main" xmlns="" val="2714021804"/>
                    </a:ext>
                  </a:extLst>
                </a:gridCol>
                <a:gridCol w="2254512">
                  <a:extLst>
                    <a:ext uri="{9D8B030D-6E8A-4147-A177-3AD203B41FA5}">
                      <a16:colId xmlns:a16="http://schemas.microsoft.com/office/drawing/2014/main" xmlns="" val="1247229487"/>
                    </a:ext>
                  </a:extLst>
                </a:gridCol>
                <a:gridCol w="2254512">
                  <a:extLst>
                    <a:ext uri="{9D8B030D-6E8A-4147-A177-3AD203B41FA5}">
                      <a16:colId xmlns:a16="http://schemas.microsoft.com/office/drawing/2014/main" xmlns="" val="1474082895"/>
                    </a:ext>
                  </a:extLst>
                </a:gridCol>
                <a:gridCol w="2254512">
                  <a:extLst>
                    <a:ext uri="{9D8B030D-6E8A-4147-A177-3AD203B41FA5}">
                      <a16:colId xmlns:a16="http://schemas.microsoft.com/office/drawing/2014/main" xmlns="" val="701532550"/>
                    </a:ext>
                  </a:extLst>
                </a:gridCol>
              </a:tblGrid>
              <a:tr h="3470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BCAA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BCSS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BCAS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BASS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55478212"/>
                  </a:ext>
                </a:extLst>
              </a:tr>
              <a:tr h="182224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24064062"/>
                  </a:ext>
                </a:extLst>
              </a:tr>
            </a:tbl>
          </a:graphicData>
        </a:graphic>
      </p:graphicFrame>
      <p:pic>
        <p:nvPicPr>
          <p:cNvPr id="59" name="그림 58">
            <a:extLst>
              <a:ext uri="{FF2B5EF4-FFF2-40B4-BE49-F238E27FC236}">
                <a16:creationId xmlns:a16="http://schemas.microsoft.com/office/drawing/2014/main" xmlns="" id="{D8B2EA12-F057-4AF3-875C-684CE81C4ED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217376" y="1674313"/>
            <a:ext cx="1908000" cy="16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xmlns="" id="{45985FCD-3442-4EAF-92D0-9DA4106A8060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95102" y="1674313"/>
            <a:ext cx="1908000" cy="16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xmlns="" id="{1E0B7254-062E-41FB-86F0-70EDA71A27C5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956239" y="1674313"/>
            <a:ext cx="1908000" cy="16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그림 61">
            <a:extLst>
              <a:ext uri="{FF2B5EF4-FFF2-40B4-BE49-F238E27FC236}">
                <a16:creationId xmlns:a16="http://schemas.microsoft.com/office/drawing/2014/main" xmlns="" id="{7B2F072B-B50F-4FB8-88EE-42775A549D95}"/>
              </a:ext>
            </a:extLst>
          </p:cNvPr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478513" y="1674313"/>
            <a:ext cx="1908000" cy="16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" name="그림 62">
            <a:extLst>
              <a:ext uri="{FF2B5EF4-FFF2-40B4-BE49-F238E27FC236}">
                <a16:creationId xmlns:a16="http://schemas.microsoft.com/office/drawing/2014/main" xmlns="" id="{167F729C-9E2B-43D0-AAB9-6E2FB9681B9C}"/>
              </a:ext>
            </a:extLst>
          </p:cNvPr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695102" y="3922943"/>
            <a:ext cx="1908000" cy="16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xmlns="" id="{E19D44B0-625C-4D35-8BD0-B1F6BD0E7436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956239" y="3922943"/>
            <a:ext cx="1908000" cy="16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xmlns="" id="{A944B8DE-F8A9-4574-BE4F-7CE2BC61A91F}"/>
              </a:ext>
            </a:extLst>
          </p:cNvPr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478513" y="3922943"/>
            <a:ext cx="1908000" cy="16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xmlns="" id="{008A6A80-2AC4-46C0-9AFD-7B20E890F16C}"/>
              </a:ext>
            </a:extLst>
          </p:cNvPr>
          <p:cNvPicPr preferRelativeResize="0"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217376" y="3922943"/>
            <a:ext cx="1908000" cy="16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4750250" y="6627344"/>
            <a:ext cx="4732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11 / 19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25733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9382" y="-8317"/>
            <a:ext cx="91439" cy="590208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5636" y="220872"/>
            <a:ext cx="875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Vision</a:t>
            </a:r>
            <a:r>
              <a:rPr lang="en-US" altLang="ko-KR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ko-KR" altLang="en-US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검사기 외관 불량 코드 </a:t>
            </a:r>
            <a:r>
              <a:rPr lang="en-US" altLang="ko-KR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Ground Rule _ </a:t>
            </a:r>
            <a:r>
              <a:rPr lang="ko-KR" altLang="en-US" sz="15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자동차 조립</a:t>
            </a:r>
            <a:r>
              <a:rPr lang="en-US" altLang="ko-KR" sz="15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LAM </a:t>
            </a:r>
            <a:r>
              <a:rPr lang="ko-KR" altLang="en-US" sz="15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공정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3275" y="1207564"/>
            <a:ext cx="853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1. Vision Cosmetic Defect Code </a:t>
            </a:r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176208300"/>
              </p:ext>
            </p:extLst>
          </p:nvPr>
        </p:nvGraphicFramePr>
        <p:xfrm>
          <a:off x="295100" y="1609266"/>
          <a:ext cx="5504588" cy="18609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0017">
                  <a:extLst>
                    <a:ext uri="{9D8B030D-6E8A-4147-A177-3AD203B41FA5}">
                      <a16:colId xmlns:a16="http://schemas.microsoft.com/office/drawing/2014/main" xmlns="" val="981615528"/>
                    </a:ext>
                  </a:extLst>
                </a:gridCol>
                <a:gridCol w="679640">
                  <a:extLst>
                    <a:ext uri="{9D8B030D-6E8A-4147-A177-3AD203B41FA5}">
                      <a16:colId xmlns:a16="http://schemas.microsoft.com/office/drawing/2014/main" xmlns="" val="915200643"/>
                    </a:ext>
                  </a:extLst>
                </a:gridCol>
                <a:gridCol w="628935">
                  <a:extLst>
                    <a:ext uri="{9D8B030D-6E8A-4147-A177-3AD203B41FA5}">
                      <a16:colId xmlns:a16="http://schemas.microsoft.com/office/drawing/2014/main" xmlns="" val="1849581191"/>
                    </a:ext>
                  </a:extLst>
                </a:gridCol>
                <a:gridCol w="1510018">
                  <a:extLst>
                    <a:ext uri="{9D8B030D-6E8A-4147-A177-3AD203B41FA5}">
                      <a16:colId xmlns:a16="http://schemas.microsoft.com/office/drawing/2014/main" xmlns="" val="1692309819"/>
                    </a:ext>
                  </a:extLst>
                </a:gridCol>
                <a:gridCol w="2225978">
                  <a:extLst>
                    <a:ext uri="{9D8B030D-6E8A-4147-A177-3AD203B41FA5}">
                      <a16:colId xmlns:a16="http://schemas.microsoft.com/office/drawing/2014/main" xmlns="" val="3197930504"/>
                    </a:ext>
                  </a:extLst>
                </a:gridCol>
              </a:tblGrid>
              <a:tr h="27286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baseline="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No</a:t>
                      </a:r>
                      <a:endParaRPr lang="ko-KR" altLang="en-US" sz="10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5666" marR="5666" marT="5666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Vision</a:t>
                      </a:r>
                      <a:endParaRPr lang="ko-KR" altLang="en-US" sz="10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5666" marR="5666" marT="5666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baseline="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Code</a:t>
                      </a:r>
                      <a:endParaRPr lang="ko-KR" altLang="en-US" sz="10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5666" marR="5666" marT="5666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외관 불량 항목 </a:t>
                      </a:r>
                      <a:r>
                        <a:rPr lang="en-US" altLang="ko-KR" sz="1000" b="1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en-US" sz="1000" b="1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KOR.)</a:t>
                      </a:r>
                      <a:endParaRPr lang="en-US" sz="10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5666" marR="5666" marT="5666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외관 불량 항목 </a:t>
                      </a:r>
                      <a:r>
                        <a:rPr lang="en-US" altLang="ko-KR" sz="1000" b="1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en-US" sz="1000" b="1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ENG.)</a:t>
                      </a:r>
                      <a:endParaRPr lang="en-US" sz="10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5666" marR="5666" marT="5666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68708265"/>
                  </a:ext>
                </a:extLst>
              </a:tr>
              <a:tr h="197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NG-MARK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NTOE</a:t>
                      </a:r>
                      <a:endParaRPr lang="ko-KR" sz="1200" dirty="0"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OP</a:t>
                      </a:r>
                      <a:r>
                        <a:rPr lang="ko-KR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측 상면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 NG</a:t>
                      </a:r>
                      <a:r>
                        <a:rPr lang="ko-KR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마크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(</a:t>
                      </a:r>
                      <a:r>
                        <a:rPr lang="ko-KR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전극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)</a:t>
                      </a:r>
                      <a:endParaRPr lang="ko-KR" sz="1200"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3175" marR="3175" marT="317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NG Mark on Top-OP direction-Elec</a:t>
                      </a:r>
                      <a:endParaRPr lang="ko-KR" sz="1200"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4102565"/>
                  </a:ext>
                </a:extLst>
              </a:tr>
              <a:tr h="197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NTON</a:t>
                      </a:r>
                      <a:endParaRPr lang="ko-KR" sz="1200"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OP</a:t>
                      </a:r>
                      <a:r>
                        <a:rPr lang="ko-KR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측 상면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 NG</a:t>
                      </a:r>
                      <a:r>
                        <a:rPr lang="ko-KR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마크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(</a:t>
                      </a:r>
                      <a:r>
                        <a:rPr lang="ko-KR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노칭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)</a:t>
                      </a:r>
                      <a:endParaRPr lang="ko-KR" sz="1200"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3175" marR="3175" marT="317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NG Mark on Top-OP direction- N&amp;D</a:t>
                      </a:r>
                      <a:endParaRPr lang="ko-KR" sz="1200"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03347561"/>
                  </a:ext>
                </a:extLst>
              </a:tr>
              <a:tr h="197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3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NBOE</a:t>
                      </a:r>
                      <a:endParaRPr lang="ko-KR" sz="1200"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OP</a:t>
                      </a:r>
                      <a:r>
                        <a:rPr lang="ko-KR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측 하면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 NG</a:t>
                      </a:r>
                      <a:r>
                        <a:rPr lang="ko-KR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마크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(</a:t>
                      </a:r>
                      <a:r>
                        <a:rPr lang="ko-KR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전극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)</a:t>
                      </a:r>
                      <a:endParaRPr lang="ko-KR" sz="1200"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3175" marR="3175" marT="317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NG Mark on Back-OP direction-Elec</a:t>
                      </a:r>
                      <a:endParaRPr lang="ko-KR" sz="1200"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26043267"/>
                  </a:ext>
                </a:extLst>
              </a:tr>
              <a:tr h="2058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NBON</a:t>
                      </a:r>
                      <a:endParaRPr lang="ko-KR" sz="1200"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OP</a:t>
                      </a:r>
                      <a:r>
                        <a:rPr lang="ko-KR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측 하면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 NG</a:t>
                      </a:r>
                      <a:r>
                        <a:rPr lang="ko-KR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마크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(</a:t>
                      </a:r>
                      <a:r>
                        <a:rPr lang="ko-KR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노칭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)</a:t>
                      </a:r>
                      <a:endParaRPr lang="ko-KR" sz="1200"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3175" marR="3175" marT="317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NG Mark on Back-OP direction-N&amp;D</a:t>
                      </a:r>
                      <a:endParaRPr lang="ko-KR" sz="1200"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8215898"/>
                  </a:ext>
                </a:extLst>
              </a:tr>
              <a:tr h="197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5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NTME</a:t>
                      </a:r>
                      <a:endParaRPr lang="ko-KR" sz="1200"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MC</a:t>
                      </a:r>
                      <a:r>
                        <a:rPr lang="ko-KR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측 상면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 NG</a:t>
                      </a:r>
                      <a:r>
                        <a:rPr lang="ko-KR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마크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(</a:t>
                      </a:r>
                      <a:r>
                        <a:rPr lang="ko-KR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전극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)</a:t>
                      </a:r>
                      <a:endParaRPr lang="ko-KR" sz="1200"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3175" marR="3175" marT="317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NG Mark on Top-MC direction-Elec</a:t>
                      </a:r>
                      <a:endParaRPr lang="ko-KR" sz="1200"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0123319"/>
                  </a:ext>
                </a:extLst>
              </a:tr>
              <a:tr h="197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6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NTMN</a:t>
                      </a:r>
                      <a:endParaRPr lang="ko-KR" sz="1200"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MC</a:t>
                      </a:r>
                      <a:r>
                        <a:rPr lang="ko-KR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측 상면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 NG</a:t>
                      </a:r>
                      <a:r>
                        <a:rPr lang="ko-KR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마크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(</a:t>
                      </a:r>
                      <a:r>
                        <a:rPr lang="ko-KR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노칭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)</a:t>
                      </a:r>
                      <a:endParaRPr lang="ko-KR" sz="1200"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3175" marR="3175" marT="317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NG Mark on Top-MC direction-N&amp;D</a:t>
                      </a:r>
                      <a:endParaRPr lang="ko-KR" sz="1200"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96017662"/>
                  </a:ext>
                </a:extLst>
              </a:tr>
              <a:tr h="197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7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NBME</a:t>
                      </a:r>
                      <a:endParaRPr lang="ko-KR" sz="1200"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MC</a:t>
                      </a:r>
                      <a:r>
                        <a:rPr lang="ko-KR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측 하면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 NG</a:t>
                      </a:r>
                      <a:r>
                        <a:rPr lang="ko-KR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마크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(</a:t>
                      </a:r>
                      <a:r>
                        <a:rPr lang="ko-KR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전극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)</a:t>
                      </a:r>
                      <a:endParaRPr lang="ko-KR" sz="1200"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3175" marR="3175" marT="317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NG Mark on Back-MC direction-Elec</a:t>
                      </a:r>
                      <a:endParaRPr lang="ko-KR" sz="1200"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20852094"/>
                  </a:ext>
                </a:extLst>
              </a:tr>
              <a:tr h="19745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8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NBMN</a:t>
                      </a:r>
                      <a:endParaRPr lang="ko-KR" sz="1200"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MC</a:t>
                      </a:r>
                      <a:r>
                        <a:rPr lang="ko-KR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측 하면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 NG</a:t>
                      </a:r>
                      <a:r>
                        <a:rPr lang="ko-KR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마크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(</a:t>
                      </a:r>
                      <a:r>
                        <a:rPr lang="ko-KR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노칭</a:t>
                      </a:r>
                      <a:r>
                        <a:rPr lang="en-US" sz="100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)</a:t>
                      </a:r>
                      <a:endParaRPr lang="ko-KR" sz="1200"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3175" marR="3175" marT="317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굴림" panose="020B0600000101010101" pitchFamily="50" charset="-127"/>
                        </a:rPr>
                        <a:t>NG Mark on Back-MC direction-N&amp;D</a:t>
                      </a:r>
                      <a:endParaRPr lang="ko-KR" sz="1200" dirty="0"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굴림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29991700"/>
                  </a:ext>
                </a:extLst>
              </a:tr>
            </a:tbl>
          </a:graphicData>
        </a:graphic>
      </p:graphicFrame>
      <p:grpSp>
        <p:nvGrpSpPr>
          <p:cNvPr id="11" name="그룹 10"/>
          <p:cNvGrpSpPr/>
          <p:nvPr/>
        </p:nvGrpSpPr>
        <p:grpSpPr>
          <a:xfrm>
            <a:off x="6060801" y="2172162"/>
            <a:ext cx="3339634" cy="2880000"/>
            <a:chOff x="6392492" y="881248"/>
            <a:chExt cx="3339634" cy="2880000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6392492" y="881248"/>
              <a:ext cx="1800000" cy="2880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6752492" y="1250580"/>
              <a:ext cx="1080000" cy="2160000"/>
            </a:xfrm>
            <a:prstGeom prst="rect">
              <a:avLst/>
            </a:prstGeom>
            <a:solidFill>
              <a:srgbClr val="00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932492" y="1430580"/>
              <a:ext cx="720000" cy="180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7112492" y="1070580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7112492" y="3230580"/>
              <a:ext cx="360000" cy="3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776994" y="93578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①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093253" y="321497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②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093253" y="106415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③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093253" y="203313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⑤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537552" y="255434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⑥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186703" y="1638184"/>
              <a:ext cx="1545423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① </a:t>
              </a:r>
              <a:r>
                <a:rPr lang="en-US" altLang="ko-KR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Outside of Target</a:t>
              </a:r>
            </a:p>
            <a:p>
              <a:r>
                <a:rPr lang="ko-KR" altLang="en-US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② </a:t>
              </a:r>
              <a:r>
                <a:rPr lang="en-US" altLang="ko-KR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TAB-A</a:t>
              </a:r>
            </a:p>
            <a:p>
              <a:r>
                <a:rPr lang="ko-KR" altLang="en-US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③ </a:t>
              </a:r>
              <a:r>
                <a:rPr lang="en-US" altLang="ko-KR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TAB-C</a:t>
              </a:r>
            </a:p>
            <a:p>
              <a:r>
                <a:rPr lang="ko-KR" altLang="en-US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④ </a:t>
              </a:r>
              <a:r>
                <a:rPr lang="en-US" altLang="ko-KR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TAB (A/C </a:t>
              </a:r>
              <a:r>
                <a:rPr lang="ko-KR" altLang="en-US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구분 불가</a:t>
              </a:r>
              <a:r>
                <a:rPr lang="en-US" altLang="ko-KR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)</a:t>
              </a:r>
            </a:p>
            <a:p>
              <a:r>
                <a:rPr lang="ko-KR" altLang="en-US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⑤ </a:t>
              </a:r>
              <a:r>
                <a:rPr lang="en-US" altLang="ko-KR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Electrode</a:t>
              </a:r>
            </a:p>
            <a:p>
              <a:r>
                <a:rPr lang="ko-KR" altLang="en-US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⑥ </a:t>
              </a:r>
              <a:r>
                <a:rPr lang="en-US" altLang="ko-KR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Sepa</a:t>
              </a:r>
            </a:p>
            <a:p>
              <a:r>
                <a:rPr lang="ko-KR" altLang="en-US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⑦ </a:t>
              </a:r>
              <a:r>
                <a:rPr lang="en-US" altLang="ko-KR" sz="1200" dirty="0" err="1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Sepa</a:t>
              </a:r>
              <a:r>
                <a:rPr lang="en-US" altLang="ko-KR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-Side(4Side)</a:t>
              </a:r>
              <a:endPara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</p:grpSp>
      <p:graphicFrame>
        <p:nvGraphicFramePr>
          <p:cNvPr id="23" name="표 22"/>
          <p:cNvGraphicFramePr>
            <a:graphicFrameLocks noGrp="1"/>
          </p:cNvGraphicFramePr>
          <p:nvPr>
            <p:extLst/>
          </p:nvPr>
        </p:nvGraphicFramePr>
        <p:xfrm>
          <a:off x="5967367" y="1205738"/>
          <a:ext cx="3513321" cy="857250"/>
        </p:xfrm>
        <a:graphic>
          <a:graphicData uri="http://schemas.openxmlformats.org/drawingml/2006/table">
            <a:tbl>
              <a:tblPr/>
              <a:tblGrid>
                <a:gridCol w="1545057">
                  <a:extLst>
                    <a:ext uri="{9D8B030D-6E8A-4147-A177-3AD203B41FA5}">
                      <a16:colId xmlns:a16="http://schemas.microsoft.com/office/drawing/2014/main" xmlns="" val="2296501595"/>
                    </a:ext>
                  </a:extLst>
                </a:gridCol>
                <a:gridCol w="984132">
                  <a:extLst>
                    <a:ext uri="{9D8B030D-6E8A-4147-A177-3AD203B41FA5}">
                      <a16:colId xmlns:a16="http://schemas.microsoft.com/office/drawing/2014/main" xmlns="" val="100059160"/>
                    </a:ext>
                  </a:extLst>
                </a:gridCol>
                <a:gridCol w="984132">
                  <a:extLst>
                    <a:ext uri="{9D8B030D-6E8A-4147-A177-3AD203B41FA5}">
                      <a16:colId xmlns:a16="http://schemas.microsoft.com/office/drawing/2014/main" xmlns="" val="3506863262"/>
                    </a:ext>
                  </a:extLst>
                </a:gridCol>
              </a:tblGrid>
              <a:tr h="219075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altLang="ko-KR" sz="105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※ </a:t>
                      </a:r>
                      <a:r>
                        <a:rPr lang="ko-KR" altLang="en-US" sz="105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검사정보통신사양 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5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조립 공정 외관 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Defect MSG Rule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5054448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항목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Description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Format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083776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DEFECT_INSP_POSITION*</a:t>
                      </a:r>
                    </a:p>
                  </a:txBody>
                  <a:tcPr marL="36000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검출 불량 위치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*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하기 구분 참조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*</a:t>
                      </a:r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106466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DEFECT_TYPE_NAME</a:t>
                      </a:r>
                    </a:p>
                  </a:txBody>
                  <a:tcPr marL="36000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불량유형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자리 </a:t>
                      </a:r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Code</a:t>
                      </a:r>
                    </a:p>
                  </a:txBody>
                  <a:tcPr marL="360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30408895"/>
                  </a:ext>
                </a:extLst>
              </a:tr>
            </a:tbl>
          </a:graphicData>
        </a:graphic>
      </p:graphicFrame>
      <p:graphicFrame>
        <p:nvGraphicFramePr>
          <p:cNvPr id="24" name="표 2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59190277"/>
              </p:ext>
            </p:extLst>
          </p:nvPr>
        </p:nvGraphicFramePr>
        <p:xfrm>
          <a:off x="5967367" y="5440060"/>
          <a:ext cx="3671581" cy="98763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4230">
                  <a:extLst>
                    <a:ext uri="{9D8B030D-6E8A-4147-A177-3AD203B41FA5}">
                      <a16:colId xmlns:a16="http://schemas.microsoft.com/office/drawing/2014/main" xmlns="" val="910753855"/>
                    </a:ext>
                  </a:extLst>
                </a:gridCol>
                <a:gridCol w="927407">
                  <a:extLst>
                    <a:ext uri="{9D8B030D-6E8A-4147-A177-3AD203B41FA5}">
                      <a16:colId xmlns:a16="http://schemas.microsoft.com/office/drawing/2014/main" xmlns="" val="799594286"/>
                    </a:ext>
                  </a:extLst>
                </a:gridCol>
                <a:gridCol w="557486">
                  <a:extLst>
                    <a:ext uri="{9D8B030D-6E8A-4147-A177-3AD203B41FA5}">
                      <a16:colId xmlns:a16="http://schemas.microsoft.com/office/drawing/2014/main" xmlns="" val="1516518145"/>
                    </a:ext>
                  </a:extLst>
                </a:gridCol>
                <a:gridCol w="557486">
                  <a:extLst>
                    <a:ext uri="{9D8B030D-6E8A-4147-A177-3AD203B41FA5}">
                      <a16:colId xmlns:a16="http://schemas.microsoft.com/office/drawing/2014/main" xmlns="" val="3782046629"/>
                    </a:ext>
                  </a:extLst>
                </a:gridCol>
                <a:gridCol w="557486">
                  <a:extLst>
                    <a:ext uri="{9D8B030D-6E8A-4147-A177-3AD203B41FA5}">
                      <a16:colId xmlns:a16="http://schemas.microsoft.com/office/drawing/2014/main" xmlns="" val="3997611778"/>
                    </a:ext>
                  </a:extLst>
                </a:gridCol>
                <a:gridCol w="557486">
                  <a:extLst>
                    <a:ext uri="{9D8B030D-6E8A-4147-A177-3AD203B41FA5}">
                      <a16:colId xmlns:a16="http://schemas.microsoft.com/office/drawing/2014/main" xmlns="" val="1592757764"/>
                    </a:ext>
                  </a:extLst>
                </a:gridCol>
              </a:tblGrid>
              <a:tr h="49381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구분</a:t>
                      </a:r>
                      <a:endParaRPr lang="en-US" sz="1000" b="1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Vision </a:t>
                      </a:r>
                      <a:r>
                        <a:rPr lang="ko-KR" altLang="en-US" sz="10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검사기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브이원텍</a:t>
                      </a:r>
                      <a:endParaRPr lang="en-US" sz="1000" b="1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V10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IVW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LGPRI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53871148"/>
                  </a:ext>
                </a:extLst>
              </a:tr>
              <a:tr h="493817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Lami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NG-MARK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91017"/>
                  </a:ext>
                </a:extLst>
              </a:tr>
            </a:tbl>
          </a:graphicData>
        </a:graphic>
      </p:graphicFrame>
      <p:sp>
        <p:nvSpPr>
          <p:cNvPr id="25" name="직사각형 24"/>
          <p:cNvSpPr/>
          <p:nvPr/>
        </p:nvSpPr>
        <p:spPr>
          <a:xfrm>
            <a:off x="5874746" y="5204514"/>
            <a:ext cx="260359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※ </a:t>
            </a:r>
            <a:r>
              <a:rPr lang="ko-KR" altLang="en-US" sz="105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조립 </a:t>
            </a:r>
            <a:r>
              <a:rPr lang="en-US" altLang="ko-KR" sz="105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Lamination </a:t>
            </a:r>
            <a:r>
              <a:rPr lang="ko-KR" altLang="en-US" sz="105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공정 외관 검사 비전 검사기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750250" y="6627344"/>
            <a:ext cx="4732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10 / 19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2A2C355D-AACF-4470-8A03-61D33D328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75" y="3778126"/>
            <a:ext cx="5504590" cy="26926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F1AE030F-102D-461D-9E74-AD0FB89C1F11}"/>
              </a:ext>
            </a:extLst>
          </p:cNvPr>
          <p:cNvSpPr/>
          <p:nvPr/>
        </p:nvSpPr>
        <p:spPr>
          <a:xfrm>
            <a:off x="196566" y="3549646"/>
            <a:ext cx="103425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※ NG</a:t>
            </a:r>
            <a:r>
              <a:rPr lang="ko-KR" altLang="en-US" sz="105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05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Mark</a:t>
            </a:r>
            <a:r>
              <a:rPr lang="ko-KR" altLang="en-US" sz="105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사양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4697664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9382" y="-8317"/>
            <a:ext cx="91439" cy="590208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5636" y="220872"/>
            <a:ext cx="875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Vision</a:t>
            </a:r>
            <a:r>
              <a:rPr lang="en-US" altLang="ko-KR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ko-KR" altLang="en-US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검사기 외관 불량 코드 </a:t>
            </a:r>
            <a:r>
              <a:rPr lang="en-US" altLang="ko-KR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Ground Rule _ </a:t>
            </a:r>
            <a:r>
              <a:rPr lang="ko-KR" altLang="en-US" sz="15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자동차 조립</a:t>
            </a:r>
            <a:r>
              <a:rPr lang="en-US" altLang="ko-KR" sz="15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FOL </a:t>
            </a:r>
            <a:r>
              <a:rPr lang="ko-KR" altLang="en-US" sz="15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공정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5732" y="881248"/>
            <a:ext cx="853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1. Vision Cosmetic Defect Code </a:t>
            </a:r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664672693"/>
              </p:ext>
            </p:extLst>
          </p:nvPr>
        </p:nvGraphicFramePr>
        <p:xfrm>
          <a:off x="523876" y="1276709"/>
          <a:ext cx="5149848" cy="52129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5654">
                  <a:extLst>
                    <a:ext uri="{9D8B030D-6E8A-4147-A177-3AD203B41FA5}">
                      <a16:colId xmlns:a16="http://schemas.microsoft.com/office/drawing/2014/main" xmlns="" val="981615528"/>
                    </a:ext>
                  </a:extLst>
                </a:gridCol>
                <a:gridCol w="733497">
                  <a:extLst>
                    <a:ext uri="{9D8B030D-6E8A-4147-A177-3AD203B41FA5}">
                      <a16:colId xmlns:a16="http://schemas.microsoft.com/office/drawing/2014/main" xmlns="" val="3271243746"/>
                    </a:ext>
                  </a:extLst>
                </a:gridCol>
                <a:gridCol w="788623">
                  <a:extLst>
                    <a:ext uri="{9D8B030D-6E8A-4147-A177-3AD203B41FA5}">
                      <a16:colId xmlns:a16="http://schemas.microsoft.com/office/drawing/2014/main" xmlns="" val="1849581191"/>
                    </a:ext>
                  </a:extLst>
                </a:gridCol>
                <a:gridCol w="1636037">
                  <a:extLst>
                    <a:ext uri="{9D8B030D-6E8A-4147-A177-3AD203B41FA5}">
                      <a16:colId xmlns:a16="http://schemas.microsoft.com/office/drawing/2014/main" xmlns="" val="1692309819"/>
                    </a:ext>
                  </a:extLst>
                </a:gridCol>
                <a:gridCol w="1636037">
                  <a:extLst>
                    <a:ext uri="{9D8B030D-6E8A-4147-A177-3AD203B41FA5}">
                      <a16:colId xmlns:a16="http://schemas.microsoft.com/office/drawing/2014/main" xmlns="" val="3197930504"/>
                    </a:ext>
                  </a:extLst>
                </a:gridCol>
              </a:tblGrid>
              <a:tr h="31507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baseline="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No</a:t>
                      </a:r>
                      <a:endParaRPr lang="ko-KR" altLang="en-US" sz="10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5666" marR="5666" marT="5666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Vision</a:t>
                      </a:r>
                      <a:endParaRPr lang="ko-KR" altLang="en-US" sz="10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5666" marR="5666" marT="5666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baseline="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Code</a:t>
                      </a:r>
                      <a:endParaRPr lang="ko-KR" altLang="en-US" sz="10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5666" marR="5666" marT="5666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외관 불량 항목 </a:t>
                      </a:r>
                      <a:r>
                        <a:rPr lang="en-US" altLang="ko-KR" sz="1000" b="1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en-US" sz="1000" b="1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KOR.)</a:t>
                      </a:r>
                      <a:endParaRPr lang="en-US" sz="10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5666" marR="5666" marT="5666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외관 불량 항목 </a:t>
                      </a:r>
                      <a:r>
                        <a:rPr lang="en-US" altLang="ko-KR" sz="1000" b="1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en-US" sz="1000" b="1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ENG.)</a:t>
                      </a:r>
                      <a:endParaRPr lang="en-US" sz="10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5666" marR="5666" marT="5666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68708265"/>
                  </a:ext>
                </a:extLst>
              </a:tr>
              <a:tr h="2280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GAP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CRCK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전극 깨짐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Bicell Crack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4102565"/>
                  </a:ext>
                </a:extLst>
              </a:tr>
              <a:tr h="2280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TAB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ABIM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비정상 비전 상태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Abnormal Vision Image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03347561"/>
                  </a:ext>
                </a:extLst>
              </a:tr>
              <a:tr h="2280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3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ABNT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탭 완전 찢어짐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Abnormal None Tab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26043267"/>
                  </a:ext>
                </a:extLst>
              </a:tr>
              <a:tr h="2377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TBOV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탭  완전 접힘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Tab Over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8215898"/>
                  </a:ext>
                </a:extLst>
              </a:tr>
              <a:tr h="2280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5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TBSO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탭 일부 접힘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Shoulder Over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0123319"/>
                  </a:ext>
                </a:extLst>
              </a:tr>
              <a:tr h="24788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6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TBSI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탭 분리막 내부 접힘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Shoulder Inner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96017662"/>
                  </a:ext>
                </a:extLst>
              </a:tr>
              <a:tr h="2280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7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SEPA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SPTR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분리막 찢김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Sepa Torn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20852094"/>
                  </a:ext>
                </a:extLst>
              </a:tr>
              <a:tr h="2280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8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TBFD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탭 접힘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Tab Folded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29991700"/>
                  </a:ext>
                </a:extLst>
              </a:tr>
              <a:tr h="2280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9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ABGR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비정상 그리퍼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Abnormal Gripper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11033420"/>
                  </a:ext>
                </a:extLst>
              </a:tr>
              <a:tr h="2280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10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EDCL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외곽 색상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Edge Color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86333763"/>
                  </a:ext>
                </a:extLst>
              </a:tr>
              <a:tr h="2280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11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SFCL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표면 색상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Surface Color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43673003"/>
                  </a:ext>
                </a:extLst>
              </a:tr>
              <a:tr h="2280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12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SEALING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ABIM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비정상 비전 상태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Abnormal Vision Image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74491541"/>
                  </a:ext>
                </a:extLst>
              </a:tr>
              <a:tr h="2280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13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SPTR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분리막 찢김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Sepa Torn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74302788"/>
                  </a:ext>
                </a:extLst>
              </a:tr>
              <a:tr h="2280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14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NOHG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실링 불량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No Height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35292540"/>
                  </a:ext>
                </a:extLst>
              </a:tr>
              <a:tr h="2280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15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SMFD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작게 접힘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Small Folded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80611895"/>
                  </a:ext>
                </a:extLst>
              </a:tr>
              <a:tr h="2280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16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BGFD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크게 접힘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Big Folded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99160346"/>
                  </a:ext>
                </a:extLst>
              </a:tr>
              <a:tr h="2280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17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SDSL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측면 실링 불량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Side Sealing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50421481"/>
                  </a:ext>
                </a:extLst>
              </a:tr>
              <a:tr h="2280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18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SFCL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표면 색상 이상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Surface Color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30527610"/>
                  </a:ext>
                </a:extLst>
              </a:tr>
              <a:tr h="2280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19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OTFR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꽁지빠짐</a:t>
                      </a:r>
                      <a:r>
                        <a:rPr lang="en-US" altLang="ko-KR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외부불량</a:t>
                      </a:r>
                      <a:r>
                        <a:rPr lang="en-US" altLang="ko-KR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Out Frame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68732906"/>
                  </a:ext>
                </a:extLst>
              </a:tr>
              <a:tr h="2280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20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CNOF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꽁지빠짐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코너부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Corner Out Frame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35338745"/>
                  </a:ext>
                </a:extLst>
              </a:tr>
              <a:tr h="30827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21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TBFD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탭 접힘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TAB Folded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26326237"/>
                  </a:ext>
                </a:extLst>
              </a:tr>
            </a:tbl>
          </a:graphicData>
        </a:graphic>
      </p:graphicFrame>
      <p:grpSp>
        <p:nvGrpSpPr>
          <p:cNvPr id="18" name="그룹 17"/>
          <p:cNvGrpSpPr/>
          <p:nvPr/>
        </p:nvGrpSpPr>
        <p:grpSpPr>
          <a:xfrm>
            <a:off x="6060801" y="2172162"/>
            <a:ext cx="3339634" cy="2880000"/>
            <a:chOff x="6392492" y="881248"/>
            <a:chExt cx="3339634" cy="2880000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6392492" y="881248"/>
              <a:ext cx="1800000" cy="2880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직사각형 1"/>
            <p:cNvSpPr/>
            <p:nvPr/>
          </p:nvSpPr>
          <p:spPr>
            <a:xfrm>
              <a:off x="6752492" y="1250580"/>
              <a:ext cx="1080000" cy="2160000"/>
            </a:xfrm>
            <a:prstGeom prst="rect">
              <a:avLst/>
            </a:prstGeom>
            <a:solidFill>
              <a:srgbClr val="00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6932492" y="1430580"/>
              <a:ext cx="720000" cy="180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7112492" y="1070580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112492" y="3230580"/>
              <a:ext cx="360000" cy="3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76994" y="93578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①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093253" y="321497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②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093253" y="106415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③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093253" y="203313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⑤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537552" y="255434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⑥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186703" y="1638184"/>
              <a:ext cx="1545423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① </a:t>
              </a:r>
              <a:r>
                <a:rPr lang="en-US" altLang="ko-KR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Outside of Target</a:t>
              </a:r>
            </a:p>
            <a:p>
              <a:r>
                <a:rPr lang="ko-KR" altLang="en-US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② </a:t>
              </a:r>
              <a:r>
                <a:rPr lang="en-US" altLang="ko-KR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TAB-A</a:t>
              </a:r>
            </a:p>
            <a:p>
              <a:r>
                <a:rPr lang="ko-KR" altLang="en-US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③ </a:t>
              </a:r>
              <a:r>
                <a:rPr lang="en-US" altLang="ko-KR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TAB-C</a:t>
              </a:r>
            </a:p>
            <a:p>
              <a:r>
                <a:rPr lang="ko-KR" altLang="en-US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④ </a:t>
              </a:r>
              <a:r>
                <a:rPr lang="en-US" altLang="ko-KR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TAB (A/C </a:t>
              </a:r>
              <a:r>
                <a:rPr lang="ko-KR" altLang="en-US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구분 불가</a:t>
              </a:r>
              <a:r>
                <a:rPr lang="en-US" altLang="ko-KR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)</a:t>
              </a:r>
            </a:p>
            <a:p>
              <a:r>
                <a:rPr lang="ko-KR" altLang="en-US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⑤ </a:t>
              </a:r>
              <a:r>
                <a:rPr lang="en-US" altLang="ko-KR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Electrode</a:t>
              </a:r>
            </a:p>
            <a:p>
              <a:r>
                <a:rPr lang="ko-KR" altLang="en-US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⑥ </a:t>
              </a:r>
              <a:r>
                <a:rPr lang="en-US" altLang="ko-KR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Sepa</a:t>
              </a:r>
            </a:p>
            <a:p>
              <a:r>
                <a:rPr lang="ko-KR" altLang="en-US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⑦ </a:t>
              </a:r>
              <a:r>
                <a:rPr lang="en-US" altLang="ko-KR" sz="1200" dirty="0" err="1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Sepa</a:t>
              </a:r>
              <a:r>
                <a:rPr lang="en-US" altLang="ko-KR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-Side(4Side)</a:t>
              </a:r>
              <a:endPara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83096198"/>
              </p:ext>
            </p:extLst>
          </p:nvPr>
        </p:nvGraphicFramePr>
        <p:xfrm>
          <a:off x="5967367" y="1205738"/>
          <a:ext cx="3513321" cy="857250"/>
        </p:xfrm>
        <a:graphic>
          <a:graphicData uri="http://schemas.openxmlformats.org/drawingml/2006/table">
            <a:tbl>
              <a:tblPr/>
              <a:tblGrid>
                <a:gridCol w="1545057">
                  <a:extLst>
                    <a:ext uri="{9D8B030D-6E8A-4147-A177-3AD203B41FA5}">
                      <a16:colId xmlns:a16="http://schemas.microsoft.com/office/drawing/2014/main" xmlns="" val="2296501595"/>
                    </a:ext>
                  </a:extLst>
                </a:gridCol>
                <a:gridCol w="984132">
                  <a:extLst>
                    <a:ext uri="{9D8B030D-6E8A-4147-A177-3AD203B41FA5}">
                      <a16:colId xmlns:a16="http://schemas.microsoft.com/office/drawing/2014/main" xmlns="" val="100059160"/>
                    </a:ext>
                  </a:extLst>
                </a:gridCol>
                <a:gridCol w="984132">
                  <a:extLst>
                    <a:ext uri="{9D8B030D-6E8A-4147-A177-3AD203B41FA5}">
                      <a16:colId xmlns:a16="http://schemas.microsoft.com/office/drawing/2014/main" xmlns="" val="3506863262"/>
                    </a:ext>
                  </a:extLst>
                </a:gridCol>
              </a:tblGrid>
              <a:tr h="219075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altLang="ko-KR" sz="105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※ </a:t>
                      </a:r>
                      <a:r>
                        <a:rPr lang="ko-KR" altLang="en-US" sz="105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검사정보통신사양 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5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조립 공정 외관 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Defect MSG Rule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5054448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항목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Description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Format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083776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DEFECT_INSP_POSITION*</a:t>
                      </a:r>
                    </a:p>
                  </a:txBody>
                  <a:tcPr marL="36000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검출 불량 위치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*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하기 구분 참조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*</a:t>
                      </a:r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106466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DEFECT_TYPE_NAME</a:t>
                      </a:r>
                    </a:p>
                  </a:txBody>
                  <a:tcPr marL="36000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불량유형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자리 </a:t>
                      </a:r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Code</a:t>
                      </a:r>
                    </a:p>
                  </a:txBody>
                  <a:tcPr marL="360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30408895"/>
                  </a:ext>
                </a:extLst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5874746" y="5204514"/>
            <a:ext cx="242726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※ </a:t>
            </a:r>
            <a:r>
              <a:rPr lang="ko-KR" altLang="en-US" sz="105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조립 </a:t>
            </a:r>
            <a:r>
              <a:rPr lang="en-US" altLang="ko-KR" sz="105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Folding </a:t>
            </a:r>
            <a:r>
              <a:rPr lang="ko-KR" altLang="en-US" sz="105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공정 외관 검사 비전 검사기</a:t>
            </a:r>
            <a:endParaRPr lang="ko-KR" altLang="en-US" dirty="0"/>
          </a:p>
        </p:txBody>
      </p:sp>
      <p:graphicFrame>
        <p:nvGraphicFramePr>
          <p:cNvPr id="23" name="표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108382663"/>
              </p:ext>
            </p:extLst>
          </p:nvPr>
        </p:nvGraphicFramePr>
        <p:xfrm>
          <a:off x="5967367" y="5486293"/>
          <a:ext cx="3513325" cy="111704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6515">
                  <a:extLst>
                    <a:ext uri="{9D8B030D-6E8A-4147-A177-3AD203B41FA5}">
                      <a16:colId xmlns:a16="http://schemas.microsoft.com/office/drawing/2014/main" xmlns="" val="3363634673"/>
                    </a:ext>
                  </a:extLst>
                </a:gridCol>
                <a:gridCol w="957994">
                  <a:extLst>
                    <a:ext uri="{9D8B030D-6E8A-4147-A177-3AD203B41FA5}">
                      <a16:colId xmlns:a16="http://schemas.microsoft.com/office/drawing/2014/main" xmlns="" val="1117760495"/>
                    </a:ext>
                  </a:extLst>
                </a:gridCol>
                <a:gridCol w="472204">
                  <a:extLst>
                    <a:ext uri="{9D8B030D-6E8A-4147-A177-3AD203B41FA5}">
                      <a16:colId xmlns:a16="http://schemas.microsoft.com/office/drawing/2014/main" xmlns="" val="2903914500"/>
                    </a:ext>
                  </a:extLst>
                </a:gridCol>
                <a:gridCol w="472204">
                  <a:extLst>
                    <a:ext uri="{9D8B030D-6E8A-4147-A177-3AD203B41FA5}">
                      <a16:colId xmlns:a16="http://schemas.microsoft.com/office/drawing/2014/main" xmlns="" val="3221705937"/>
                    </a:ext>
                  </a:extLst>
                </a:gridCol>
                <a:gridCol w="472204">
                  <a:extLst>
                    <a:ext uri="{9D8B030D-6E8A-4147-A177-3AD203B41FA5}">
                      <a16:colId xmlns:a16="http://schemas.microsoft.com/office/drawing/2014/main" xmlns="" val="376911800"/>
                    </a:ext>
                  </a:extLst>
                </a:gridCol>
                <a:gridCol w="472204">
                  <a:extLst>
                    <a:ext uri="{9D8B030D-6E8A-4147-A177-3AD203B41FA5}">
                      <a16:colId xmlns:a16="http://schemas.microsoft.com/office/drawing/2014/main" xmlns="" val="2230881873"/>
                    </a:ext>
                  </a:extLst>
                </a:gridCol>
              </a:tblGrid>
              <a:tr h="20068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구분</a:t>
                      </a:r>
                      <a:endParaRPr lang="en-US" sz="1000" b="1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Vision </a:t>
                      </a:r>
                      <a:r>
                        <a:rPr lang="ko-KR" altLang="en-US" sz="10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검사기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브이텐</a:t>
                      </a:r>
                      <a:endParaRPr lang="ko-KR" altLang="en-US" sz="1000" b="1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브이원텍</a:t>
                      </a:r>
                      <a:endParaRPr lang="en-US" sz="1000" b="1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DAT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TOP</a:t>
                      </a:r>
                      <a:endParaRPr lang="en-US" sz="1000" b="1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23262774"/>
                  </a:ext>
                </a:extLst>
              </a:tr>
              <a:tr h="200681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FOL</a:t>
                      </a:r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Gap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치수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치수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치수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89757143"/>
                  </a:ext>
                </a:extLst>
              </a:tr>
              <a:tr h="20068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Tab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96626113"/>
                  </a:ext>
                </a:extLst>
              </a:tr>
              <a:tr h="200681"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Sepa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8683861"/>
                  </a:ext>
                </a:extLst>
              </a:tr>
              <a:tr h="200681"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Sealing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2122567"/>
                  </a:ext>
                </a:extLst>
              </a:tr>
            </a:tbl>
          </a:graphicData>
        </a:graphic>
      </p:graphicFrame>
      <p:sp>
        <p:nvSpPr>
          <p:cNvPr id="21" name="TextBox 20"/>
          <p:cNvSpPr txBox="1"/>
          <p:nvPr/>
        </p:nvSpPr>
        <p:spPr>
          <a:xfrm>
            <a:off x="4750250" y="6627344"/>
            <a:ext cx="4732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12 / 19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24" name="실행 단추: 앞으로 또는 다음 23">
            <a:hlinkClick r:id="rId2" action="ppaction://hlinksldjump" highlightClick="1"/>
          </p:cNvPr>
          <p:cNvSpPr/>
          <p:nvPr/>
        </p:nvSpPr>
        <p:spPr>
          <a:xfrm>
            <a:off x="1165572" y="2584324"/>
            <a:ext cx="147619" cy="157561"/>
          </a:xfrm>
          <a:prstGeom prst="actionButtonForwardNex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25732" y="6489709"/>
            <a:ext cx="544901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ctr"/>
            <a:r>
              <a:rPr lang="en-US" altLang="ko-KR" sz="900" dirty="0">
                <a:solidFill>
                  <a:srgbClr val="0066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※ </a:t>
            </a:r>
            <a:r>
              <a:rPr lang="ko-KR" altLang="en-US" sz="900">
                <a:solidFill>
                  <a:srgbClr val="0066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현재 검토 중에 있는 </a:t>
            </a:r>
            <a:r>
              <a:rPr lang="en-US" altLang="ko-KR" sz="900" dirty="0">
                <a:solidFill>
                  <a:srgbClr val="0066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ko-KR" altLang="en-US" sz="900">
                <a:solidFill>
                  <a:srgbClr val="0066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탭 내에서의 접힘 상세 유형 구분 항목은 판정 결과 적용 되는 시점에 항목 </a:t>
            </a:r>
            <a:r>
              <a:rPr lang="en-US" altLang="ko-KR" sz="900" dirty="0">
                <a:solidFill>
                  <a:srgbClr val="0066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Update </a:t>
            </a:r>
            <a:r>
              <a:rPr lang="ko-KR" altLang="en-US" sz="900">
                <a:solidFill>
                  <a:srgbClr val="0066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예정</a:t>
            </a:r>
            <a:endParaRPr lang="en-US" altLang="ko-KR" sz="1000" dirty="0">
              <a:solidFill>
                <a:srgbClr val="0066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48147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" name="표 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767018137"/>
              </p:ext>
            </p:extLst>
          </p:nvPr>
        </p:nvGraphicFramePr>
        <p:xfrm>
          <a:off x="543466" y="4028481"/>
          <a:ext cx="9000000" cy="1358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xmlns="" val="2714021804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247229487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47408289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75677343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701532550"/>
                    </a:ext>
                  </a:extLst>
                </a:gridCol>
              </a:tblGrid>
              <a:tr h="2744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SFCL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NOHG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SMFD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BGFD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SDSL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55478212"/>
                  </a:ext>
                </a:extLst>
              </a:tr>
              <a:tr h="108360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24064062"/>
                  </a:ext>
                </a:extLst>
              </a:tr>
            </a:tbl>
          </a:graphicData>
        </a:graphic>
      </p:graphicFrame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788891159"/>
              </p:ext>
            </p:extLst>
          </p:nvPr>
        </p:nvGraphicFramePr>
        <p:xfrm>
          <a:off x="543466" y="1310852"/>
          <a:ext cx="9000000" cy="1358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xmlns="" val="2714021804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247229487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47408289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75677343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701532550"/>
                    </a:ext>
                  </a:extLst>
                </a:gridCol>
              </a:tblGrid>
              <a:tr h="27441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CRCK</a:t>
                      </a:r>
                    </a:p>
                  </a:txBody>
                  <a:tcPr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ABIM</a:t>
                      </a: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ABNT</a:t>
                      </a:r>
                      <a:endParaRPr lang="en-US" altLang="ko-KR" sz="1200" b="0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TBOV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TBSO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55478212"/>
                  </a:ext>
                </a:extLst>
              </a:tr>
              <a:tr h="108360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2406406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49382" y="-8317"/>
            <a:ext cx="91439" cy="590208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3466" y="217446"/>
            <a:ext cx="875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2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Vision</a:t>
            </a:r>
            <a:r>
              <a:rPr lang="en-US" altLang="ko-KR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ko-KR" altLang="en-US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검사기 외관 불량 코드 </a:t>
            </a:r>
            <a:r>
              <a:rPr lang="en-US" altLang="ko-KR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Ground Rule </a:t>
            </a:r>
            <a:r>
              <a:rPr lang="en-US" altLang="ko-KR" b="1" dirty="0">
                <a:solidFill>
                  <a:prstClr val="black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_ </a:t>
            </a:r>
            <a:r>
              <a:rPr lang="ko-KR" altLang="en-US" sz="1500" b="1" dirty="0">
                <a:solidFill>
                  <a:prstClr val="black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자동차 조립</a:t>
            </a:r>
            <a:r>
              <a:rPr lang="en-US" altLang="ko-KR" sz="1500" b="1" dirty="0">
                <a:solidFill>
                  <a:prstClr val="black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FOL </a:t>
            </a:r>
            <a:r>
              <a:rPr lang="ko-KR" altLang="en-US" sz="1500" b="1" dirty="0">
                <a:solidFill>
                  <a:prstClr val="black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공정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5732" y="881248"/>
            <a:ext cx="853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2. Vision Defect Image</a:t>
            </a:r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298387320"/>
              </p:ext>
            </p:extLst>
          </p:nvPr>
        </p:nvGraphicFramePr>
        <p:xfrm>
          <a:off x="543466" y="2671597"/>
          <a:ext cx="9000000" cy="1358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xmlns="" val="2714021804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247229487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47408289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75677343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701532550"/>
                    </a:ext>
                  </a:extLst>
                </a:gridCol>
              </a:tblGrid>
              <a:tr h="2744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TBSI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SPTR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TBFD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ABGR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EDCL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55478212"/>
                  </a:ext>
                </a:extLst>
              </a:tr>
              <a:tr h="108360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24064062"/>
                  </a:ext>
                </a:extLst>
              </a:tr>
            </a:tbl>
          </a:graphicData>
        </a:graphic>
      </p:graphicFrame>
      <p:pic>
        <p:nvPicPr>
          <p:cNvPr id="13" name="그림 12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70362" y="1585325"/>
            <a:ext cx="1710000" cy="1026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BBCFC965-795A-4F73-84C2-8643926C989C}"/>
              </a:ext>
            </a:extLst>
          </p:cNvPr>
          <p:cNvPicPr preferRelativeResize="0"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376874" y="1585325"/>
            <a:ext cx="1710000" cy="1026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F75074D2-023A-41D7-8343-0F7930407476}"/>
              </a:ext>
            </a:extLst>
          </p:cNvPr>
          <p:cNvPicPr preferRelativeResize="0">
            <a:picLocks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183386" y="1602579"/>
            <a:ext cx="1710000" cy="1026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0A760F4B-2018-4B1A-81F0-D07DEE2A629A}"/>
              </a:ext>
            </a:extLst>
          </p:cNvPr>
          <p:cNvPicPr preferRelativeResize="0">
            <a:picLocks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989899" y="1602579"/>
            <a:ext cx="1710000" cy="1026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24F4AD5F-C734-4BB9-8E86-0BA28E9885C3}"/>
              </a:ext>
            </a:extLst>
          </p:cNvPr>
          <p:cNvPicPr preferRelativeResize="0">
            <a:picLocks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796412" y="1602579"/>
            <a:ext cx="1710000" cy="1026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AC4A231C-9ADD-4797-96B9-DA78A755338E}"/>
              </a:ext>
            </a:extLst>
          </p:cNvPr>
          <p:cNvPicPr>
            <a:picLocks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67311" y="2976719"/>
            <a:ext cx="1710000" cy="1026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CB5FEB23-A6A4-490C-B0F6-09ED7F05385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181861" y="2976719"/>
            <a:ext cx="1710000" cy="1026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D862AECC-C50D-4588-B087-0B9E90E43D8B}"/>
              </a:ext>
            </a:extLst>
          </p:cNvPr>
          <p:cNvPicPr>
            <a:picLocks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989136" y="2976719"/>
            <a:ext cx="1710000" cy="1026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AEED44B1-503E-4D95-A625-E7D2E0B1BC34}"/>
              </a:ext>
            </a:extLst>
          </p:cNvPr>
          <p:cNvPicPr>
            <a:picLocks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796412" y="2976719"/>
            <a:ext cx="1710000" cy="1026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A1A928A8-A577-43D5-84AF-D2B5E8EE37FA}"/>
              </a:ext>
            </a:extLst>
          </p:cNvPr>
          <p:cNvPicPr preferRelativeResize="0">
            <a:picLocks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67311" y="4336585"/>
            <a:ext cx="1710000" cy="1026000"/>
          </a:xfrm>
          <a:prstGeom prst="rect">
            <a:avLst/>
          </a:prstGeom>
        </p:spPr>
      </p:pic>
      <p:pic>
        <p:nvPicPr>
          <p:cNvPr id="28" name="그림 27"/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374586" y="2976719"/>
            <a:ext cx="1710000" cy="1026000"/>
          </a:xfrm>
          <a:prstGeom prst="rect">
            <a:avLst/>
          </a:prstGeom>
        </p:spPr>
      </p:pic>
      <p:pic>
        <p:nvPicPr>
          <p:cNvPr id="29" name="그림 28"/>
          <p:cNvPicPr preferRelativeResize="0"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371880" y="4336585"/>
            <a:ext cx="1710000" cy="1026000"/>
          </a:xfrm>
          <a:prstGeom prst="rect">
            <a:avLst/>
          </a:prstGeom>
        </p:spPr>
      </p:pic>
      <p:pic>
        <p:nvPicPr>
          <p:cNvPr id="30" name="그림 29"/>
          <p:cNvPicPr preferRelativeResize="0">
            <a:picLocks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176449" y="4336585"/>
            <a:ext cx="1710000" cy="1026000"/>
          </a:xfrm>
          <a:prstGeom prst="rect">
            <a:avLst/>
          </a:prstGeom>
        </p:spPr>
      </p:pic>
      <p:pic>
        <p:nvPicPr>
          <p:cNvPr id="31" name="그림 30"/>
          <p:cNvPicPr preferRelativeResize="0">
            <a:picLocks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981018" y="4336585"/>
            <a:ext cx="1710000" cy="1026000"/>
          </a:xfrm>
          <a:prstGeom prst="rect">
            <a:avLst/>
          </a:prstGeom>
        </p:spPr>
      </p:pic>
      <p:pic>
        <p:nvPicPr>
          <p:cNvPr id="32" name="그림 31"/>
          <p:cNvPicPr preferRelativeResize="0">
            <a:picLocks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785586" y="4336585"/>
            <a:ext cx="1710000" cy="1026000"/>
          </a:xfrm>
          <a:prstGeom prst="rect">
            <a:avLst/>
          </a:prstGeom>
        </p:spPr>
      </p:pic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36321752"/>
              </p:ext>
            </p:extLst>
          </p:nvPr>
        </p:nvGraphicFramePr>
        <p:xfrm>
          <a:off x="543466" y="5387299"/>
          <a:ext cx="9000000" cy="13580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xmlns="" val="2714021804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247229487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47408289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75677343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701532550"/>
                    </a:ext>
                  </a:extLst>
                </a:gridCol>
              </a:tblGrid>
              <a:tr h="27441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SFCL</a:t>
                      </a:r>
                    </a:p>
                  </a:txBody>
                  <a:tcPr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OTFR</a:t>
                      </a: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CNOF</a:t>
                      </a:r>
                      <a:endParaRPr lang="en-US" altLang="ko-KR" sz="1200" b="0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</a:rPr>
                        <a:t>TBFD</a:t>
                      </a:r>
                      <a:endParaRPr lang="ko-KR" alt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55478212"/>
                  </a:ext>
                </a:extLst>
              </a:tr>
              <a:tr h="108360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24064062"/>
                  </a:ext>
                </a:extLst>
              </a:tr>
            </a:tbl>
          </a:graphicData>
        </a:graphic>
      </p:graphicFrame>
      <p:pic>
        <p:nvPicPr>
          <p:cNvPr id="41" name="그림 40"/>
          <p:cNvPicPr preferRelativeResize="0">
            <a:picLocks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374586" y="5690488"/>
            <a:ext cx="1710000" cy="1026000"/>
          </a:xfrm>
          <a:prstGeom prst="rect">
            <a:avLst/>
          </a:prstGeom>
        </p:spPr>
      </p:pic>
      <p:pic>
        <p:nvPicPr>
          <p:cNvPr id="42" name="그림 41"/>
          <p:cNvPicPr preferRelativeResize="0">
            <a:picLocks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181861" y="5688805"/>
            <a:ext cx="1710000" cy="1026000"/>
          </a:xfrm>
          <a:prstGeom prst="rect">
            <a:avLst/>
          </a:prstGeom>
        </p:spPr>
      </p:pic>
      <p:pic>
        <p:nvPicPr>
          <p:cNvPr id="43" name="그림 42"/>
          <p:cNvPicPr preferRelativeResize="0">
            <a:picLocks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989136" y="5688805"/>
            <a:ext cx="1710000" cy="1026000"/>
          </a:xfrm>
          <a:prstGeom prst="rect">
            <a:avLst/>
          </a:prstGeom>
        </p:spPr>
      </p:pic>
      <p:pic>
        <p:nvPicPr>
          <p:cNvPr id="44" name="그림 43"/>
          <p:cNvPicPr preferRelativeResize="0">
            <a:picLocks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67311" y="5690488"/>
            <a:ext cx="1710000" cy="1026000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4721675" y="6627344"/>
            <a:ext cx="4732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13 / 19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121060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9382" y="-8317"/>
            <a:ext cx="91439" cy="590208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5636" y="220872"/>
            <a:ext cx="875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Vision</a:t>
            </a:r>
            <a:r>
              <a:rPr lang="en-US" altLang="ko-KR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ko-KR" altLang="en-US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검사기 외관 불량 코드 </a:t>
            </a:r>
            <a:r>
              <a:rPr lang="en-US" altLang="ko-KR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Ground Rule _ </a:t>
            </a:r>
            <a:r>
              <a:rPr lang="ko-KR" altLang="en-US" sz="15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자동차 조립</a:t>
            </a:r>
            <a:r>
              <a:rPr lang="en-US" altLang="ko-KR" sz="15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STK </a:t>
            </a:r>
            <a:r>
              <a:rPr lang="ko-KR" altLang="en-US" sz="15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공정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5732" y="881248"/>
            <a:ext cx="853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1. Vision Cosmetic Defect Code </a:t>
            </a:r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558109396"/>
              </p:ext>
            </p:extLst>
          </p:nvPr>
        </p:nvGraphicFramePr>
        <p:xfrm>
          <a:off x="523876" y="1276711"/>
          <a:ext cx="5149848" cy="52130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5654">
                  <a:extLst>
                    <a:ext uri="{9D8B030D-6E8A-4147-A177-3AD203B41FA5}">
                      <a16:colId xmlns:a16="http://schemas.microsoft.com/office/drawing/2014/main" xmlns="" val="981615528"/>
                    </a:ext>
                  </a:extLst>
                </a:gridCol>
                <a:gridCol w="761060">
                  <a:extLst>
                    <a:ext uri="{9D8B030D-6E8A-4147-A177-3AD203B41FA5}">
                      <a16:colId xmlns:a16="http://schemas.microsoft.com/office/drawing/2014/main" xmlns="" val="3271243746"/>
                    </a:ext>
                  </a:extLst>
                </a:gridCol>
                <a:gridCol w="761060">
                  <a:extLst>
                    <a:ext uri="{9D8B030D-6E8A-4147-A177-3AD203B41FA5}">
                      <a16:colId xmlns:a16="http://schemas.microsoft.com/office/drawing/2014/main" xmlns="" val="1849581191"/>
                    </a:ext>
                  </a:extLst>
                </a:gridCol>
                <a:gridCol w="1636037">
                  <a:extLst>
                    <a:ext uri="{9D8B030D-6E8A-4147-A177-3AD203B41FA5}">
                      <a16:colId xmlns:a16="http://schemas.microsoft.com/office/drawing/2014/main" xmlns="" val="1692309819"/>
                    </a:ext>
                  </a:extLst>
                </a:gridCol>
                <a:gridCol w="1636037">
                  <a:extLst>
                    <a:ext uri="{9D8B030D-6E8A-4147-A177-3AD203B41FA5}">
                      <a16:colId xmlns:a16="http://schemas.microsoft.com/office/drawing/2014/main" xmlns="" val="3197930504"/>
                    </a:ext>
                  </a:extLst>
                </a:gridCol>
              </a:tblGrid>
              <a:tr h="3301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baseline="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No</a:t>
                      </a:r>
                      <a:endParaRPr lang="ko-KR" altLang="en-US" sz="10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5666" marR="5666" marT="5666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Vision</a:t>
                      </a:r>
                      <a:endParaRPr lang="ko-KR" altLang="en-US" sz="10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5666" marR="5666" marT="5666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baseline="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Code</a:t>
                      </a:r>
                      <a:endParaRPr lang="ko-KR" altLang="en-US" sz="10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5666" marR="5666" marT="5666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외관 불량 항목 </a:t>
                      </a:r>
                      <a:r>
                        <a:rPr lang="en-US" altLang="ko-KR" sz="1000" b="1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en-US" sz="1000" b="1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KOR.)</a:t>
                      </a:r>
                      <a:endParaRPr lang="en-US" sz="10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5666" marR="5666" marT="5666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외관 불량 항목 </a:t>
                      </a:r>
                      <a:r>
                        <a:rPr lang="en-US" altLang="ko-KR" sz="1000" b="1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en-US" sz="1000" b="1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ENG.)</a:t>
                      </a:r>
                      <a:endParaRPr lang="en-US" sz="10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5666" marR="5666" marT="5666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68708265"/>
                  </a:ext>
                </a:extLst>
              </a:tr>
              <a:tr h="244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공통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ABIM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비정상 비전 상태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Abnormal Vision Image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4102565"/>
                  </a:ext>
                </a:extLst>
              </a:tr>
              <a:tr h="244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Mono Align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sng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TBFD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sng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탭 접힘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sng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TAB Folded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96017662"/>
                  </a:ext>
                </a:extLst>
              </a:tr>
              <a:tr h="244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3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sng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TBTR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sng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탭 찢어짐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sng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TAB Torn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20852094"/>
                  </a:ext>
                </a:extLst>
              </a:tr>
              <a:tr h="244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sng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TBWR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sng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탭 구겨짐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sng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TAB Wrinkle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7744602"/>
                  </a:ext>
                </a:extLst>
              </a:tr>
              <a:tr h="244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5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TBDF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탭 이상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TAB Defect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43971106"/>
                  </a:ext>
                </a:extLst>
              </a:tr>
              <a:tr h="244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6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10"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Mono Sepa</a:t>
                      </a:r>
                    </a:p>
                    <a:p>
                      <a:pPr algn="ctr" rtl="0" fontAlgn="ctr"/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&amp;</a:t>
                      </a:r>
                    </a:p>
                    <a:p>
                      <a:pPr algn="ctr" rtl="0" fontAlgn="ctr"/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Half Sepa</a:t>
                      </a:r>
                    </a:p>
                    <a:p>
                      <a:pPr algn="ctr" rtl="0" fontAlgn="ctr"/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ctr" rtl="0" fontAlgn="ctr"/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algn="ctr" rtl="0" fontAlgn="ctr"/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FADF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FA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불량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FA Defect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29991700"/>
                  </a:ext>
                </a:extLst>
              </a:tr>
              <a:tr h="244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7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TADF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TA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불량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TA Defect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11033420"/>
                  </a:ext>
                </a:extLst>
              </a:tr>
              <a:tr h="244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8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EADF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EA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불량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EA Defect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40104782"/>
                  </a:ext>
                </a:extLst>
              </a:tr>
              <a:tr h="244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9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EAWT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EA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불량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밝은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EA White Defect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74736115"/>
                  </a:ext>
                </a:extLst>
              </a:tr>
              <a:tr h="244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10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EADR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EA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불량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어두운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EA Dark Defect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86333763"/>
                  </a:ext>
                </a:extLst>
              </a:tr>
              <a:tr h="244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11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EAWR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EA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불량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주름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EA Wrinkle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43673003"/>
                  </a:ext>
                </a:extLst>
              </a:tr>
              <a:tr h="244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12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sng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TBFD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sng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탭 접힘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sng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TAB Folded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22627903"/>
                  </a:ext>
                </a:extLst>
              </a:tr>
              <a:tr h="244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13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sng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TBTR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sng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탭 찢어짐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sng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TAB Torn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59670739"/>
                  </a:ext>
                </a:extLst>
              </a:tr>
              <a:tr h="244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14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sng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TBWR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sng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탭 구겨짐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sng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TAB Wrinkle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43058578"/>
                  </a:ext>
                </a:extLst>
              </a:tr>
              <a:tr h="244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15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TBDF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탭 이상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TAB Defect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27820745"/>
                  </a:ext>
                </a:extLst>
              </a:tr>
              <a:tr h="244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16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Top/Back</a:t>
                      </a:r>
                      <a:b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</a:br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Appearance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FADF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FA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불량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FA Defect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50421481"/>
                  </a:ext>
                </a:extLst>
              </a:tr>
              <a:tr h="244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17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TADF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TA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불량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TA Defect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30527610"/>
                  </a:ext>
                </a:extLst>
              </a:tr>
              <a:tr h="244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18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EADF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EA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불량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EA Defect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68732906"/>
                  </a:ext>
                </a:extLst>
              </a:tr>
              <a:tr h="244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19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NOTP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테이프 누락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Non Tape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35338745"/>
                  </a:ext>
                </a:extLst>
              </a:tr>
              <a:tr h="2441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20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 Side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SPTR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분리막 찢김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Sepa Torn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26326237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6060801" y="2172162"/>
            <a:ext cx="3339634" cy="2880000"/>
            <a:chOff x="6392492" y="881248"/>
            <a:chExt cx="3339634" cy="2880000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6392492" y="881248"/>
              <a:ext cx="1800000" cy="2880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752492" y="1250580"/>
              <a:ext cx="1080000" cy="2160000"/>
            </a:xfrm>
            <a:prstGeom prst="rect">
              <a:avLst/>
            </a:prstGeom>
            <a:solidFill>
              <a:srgbClr val="00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932492" y="1430580"/>
              <a:ext cx="720000" cy="180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112492" y="1070580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112492" y="3230580"/>
              <a:ext cx="360000" cy="3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76994" y="93578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①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093253" y="321497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②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093253" y="106415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③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093253" y="203313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⑤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537552" y="255434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⑥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86703" y="1638184"/>
              <a:ext cx="1545423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① </a:t>
              </a:r>
              <a:r>
                <a:rPr lang="en-US" altLang="ko-KR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Outside of Target</a:t>
              </a:r>
            </a:p>
            <a:p>
              <a:r>
                <a:rPr lang="ko-KR" altLang="en-US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② </a:t>
              </a:r>
              <a:r>
                <a:rPr lang="en-US" altLang="ko-KR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TAB-A</a:t>
              </a:r>
            </a:p>
            <a:p>
              <a:r>
                <a:rPr lang="ko-KR" altLang="en-US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③ </a:t>
              </a:r>
              <a:r>
                <a:rPr lang="en-US" altLang="ko-KR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TAB-C</a:t>
              </a:r>
            </a:p>
            <a:p>
              <a:r>
                <a:rPr lang="ko-KR" altLang="en-US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④ </a:t>
              </a:r>
              <a:r>
                <a:rPr lang="en-US" altLang="ko-KR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TAB (A/C </a:t>
              </a:r>
              <a:r>
                <a:rPr lang="ko-KR" altLang="en-US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구분 불가</a:t>
              </a:r>
              <a:r>
                <a:rPr lang="en-US" altLang="ko-KR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)</a:t>
              </a:r>
            </a:p>
            <a:p>
              <a:r>
                <a:rPr lang="ko-KR" altLang="en-US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⑤ </a:t>
              </a:r>
              <a:r>
                <a:rPr lang="en-US" altLang="ko-KR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Electrode</a:t>
              </a:r>
            </a:p>
            <a:p>
              <a:r>
                <a:rPr lang="ko-KR" altLang="en-US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⑥ </a:t>
              </a:r>
              <a:r>
                <a:rPr lang="en-US" altLang="ko-KR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Sepa</a:t>
              </a:r>
            </a:p>
            <a:p>
              <a:r>
                <a:rPr lang="ko-KR" altLang="en-US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⑦ </a:t>
              </a:r>
              <a:r>
                <a:rPr lang="en-US" altLang="ko-KR" sz="1200" dirty="0" err="1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Sepa</a:t>
              </a:r>
              <a:r>
                <a:rPr lang="en-US" altLang="ko-KR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-Side(4Side)</a:t>
              </a:r>
              <a:endPara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903108218"/>
              </p:ext>
            </p:extLst>
          </p:nvPr>
        </p:nvGraphicFramePr>
        <p:xfrm>
          <a:off x="5967367" y="1205738"/>
          <a:ext cx="3513321" cy="857250"/>
        </p:xfrm>
        <a:graphic>
          <a:graphicData uri="http://schemas.openxmlformats.org/drawingml/2006/table">
            <a:tbl>
              <a:tblPr/>
              <a:tblGrid>
                <a:gridCol w="1545057">
                  <a:extLst>
                    <a:ext uri="{9D8B030D-6E8A-4147-A177-3AD203B41FA5}">
                      <a16:colId xmlns:a16="http://schemas.microsoft.com/office/drawing/2014/main" xmlns="" val="2296501595"/>
                    </a:ext>
                  </a:extLst>
                </a:gridCol>
                <a:gridCol w="984132">
                  <a:extLst>
                    <a:ext uri="{9D8B030D-6E8A-4147-A177-3AD203B41FA5}">
                      <a16:colId xmlns:a16="http://schemas.microsoft.com/office/drawing/2014/main" xmlns="" val="100059160"/>
                    </a:ext>
                  </a:extLst>
                </a:gridCol>
                <a:gridCol w="984132">
                  <a:extLst>
                    <a:ext uri="{9D8B030D-6E8A-4147-A177-3AD203B41FA5}">
                      <a16:colId xmlns:a16="http://schemas.microsoft.com/office/drawing/2014/main" xmlns="" val="3506863262"/>
                    </a:ext>
                  </a:extLst>
                </a:gridCol>
              </a:tblGrid>
              <a:tr h="219075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altLang="ko-KR" sz="105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※ </a:t>
                      </a:r>
                      <a:r>
                        <a:rPr lang="ko-KR" altLang="en-US" sz="105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검사정보통신사양 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5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조립 공정 외관 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Defect MSG Rule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5054448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항목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Description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Format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083776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DEFECT_INSP_POSITION*</a:t>
                      </a:r>
                    </a:p>
                  </a:txBody>
                  <a:tcPr marL="36000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검출 불량 위치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*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하기 구분 참조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*</a:t>
                      </a:r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106466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DEFECT_TYPE_NAME</a:t>
                      </a:r>
                    </a:p>
                  </a:txBody>
                  <a:tcPr marL="36000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불량유형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자리 </a:t>
                      </a:r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Code</a:t>
                      </a:r>
                    </a:p>
                  </a:txBody>
                  <a:tcPr marL="360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30408895"/>
                  </a:ext>
                </a:extLst>
              </a:tr>
            </a:tbl>
          </a:graphicData>
        </a:graphic>
      </p:graphicFrame>
      <p:sp>
        <p:nvSpPr>
          <p:cNvPr id="21" name="직사각형 20"/>
          <p:cNvSpPr/>
          <p:nvPr/>
        </p:nvSpPr>
        <p:spPr>
          <a:xfrm>
            <a:off x="5874746" y="5204514"/>
            <a:ext cx="242726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※ </a:t>
            </a:r>
            <a:r>
              <a:rPr lang="ko-KR" altLang="en-US" sz="105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조립 </a:t>
            </a:r>
            <a:r>
              <a:rPr lang="en-US" altLang="ko-KR" sz="105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Folding </a:t>
            </a:r>
            <a:r>
              <a:rPr lang="ko-KR" altLang="en-US" sz="105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공정 외관 검사 비전 검사기</a:t>
            </a:r>
            <a:endParaRPr lang="ko-KR" altLang="en-US" dirty="0"/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709573708"/>
              </p:ext>
            </p:extLst>
          </p:nvPr>
        </p:nvGraphicFramePr>
        <p:xfrm>
          <a:off x="5967367" y="5486293"/>
          <a:ext cx="3513325" cy="11505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89998">
                  <a:extLst>
                    <a:ext uri="{9D8B030D-6E8A-4147-A177-3AD203B41FA5}">
                      <a16:colId xmlns:a16="http://schemas.microsoft.com/office/drawing/2014/main" xmlns="" val="3363634673"/>
                    </a:ext>
                  </a:extLst>
                </a:gridCol>
                <a:gridCol w="883436">
                  <a:extLst>
                    <a:ext uri="{9D8B030D-6E8A-4147-A177-3AD203B41FA5}">
                      <a16:colId xmlns:a16="http://schemas.microsoft.com/office/drawing/2014/main" xmlns="" val="1117760495"/>
                    </a:ext>
                  </a:extLst>
                </a:gridCol>
                <a:gridCol w="344728">
                  <a:extLst>
                    <a:ext uri="{9D8B030D-6E8A-4147-A177-3AD203B41FA5}">
                      <a16:colId xmlns:a16="http://schemas.microsoft.com/office/drawing/2014/main" xmlns="" val="2903914500"/>
                    </a:ext>
                  </a:extLst>
                </a:gridCol>
                <a:gridCol w="573742">
                  <a:extLst>
                    <a:ext uri="{9D8B030D-6E8A-4147-A177-3AD203B41FA5}">
                      <a16:colId xmlns:a16="http://schemas.microsoft.com/office/drawing/2014/main" xmlns="" val="3221705937"/>
                    </a:ext>
                  </a:extLst>
                </a:gridCol>
                <a:gridCol w="630765">
                  <a:extLst>
                    <a:ext uri="{9D8B030D-6E8A-4147-A177-3AD203B41FA5}">
                      <a16:colId xmlns:a16="http://schemas.microsoft.com/office/drawing/2014/main" xmlns="" val="999459004"/>
                    </a:ext>
                  </a:extLst>
                </a:gridCol>
                <a:gridCol w="395328">
                  <a:extLst>
                    <a:ext uri="{9D8B030D-6E8A-4147-A177-3AD203B41FA5}">
                      <a16:colId xmlns:a16="http://schemas.microsoft.com/office/drawing/2014/main" xmlns="" val="376911800"/>
                    </a:ext>
                  </a:extLst>
                </a:gridCol>
                <a:gridCol w="395328">
                  <a:extLst>
                    <a:ext uri="{9D8B030D-6E8A-4147-A177-3AD203B41FA5}">
                      <a16:colId xmlns:a16="http://schemas.microsoft.com/office/drawing/2014/main" xmlns="" val="2230881873"/>
                    </a:ext>
                  </a:extLst>
                </a:gridCol>
              </a:tblGrid>
              <a:tr h="1672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구분</a:t>
                      </a:r>
                      <a:endParaRPr lang="en-US" sz="1000" b="1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Vision </a:t>
                      </a:r>
                      <a:r>
                        <a:rPr lang="ko-KR" altLang="en-US" sz="10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검사기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신룡</a:t>
                      </a:r>
                      <a:endParaRPr lang="ko-KR" altLang="en-US" sz="1000" b="1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브이원텍</a:t>
                      </a:r>
                      <a:endParaRPr lang="en-US" sz="1000" b="1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비주얼테크</a:t>
                      </a:r>
                      <a:endParaRPr lang="en-US" sz="1000" b="1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IVW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LGPRI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23262774"/>
                  </a:ext>
                </a:extLst>
              </a:tr>
              <a:tr h="167236"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STK</a:t>
                      </a:r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Mono Align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89757143"/>
                  </a:ext>
                </a:extLst>
              </a:tr>
              <a:tr h="1672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Mono Sepa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96626113"/>
                  </a:ext>
                </a:extLst>
              </a:tr>
              <a:tr h="1672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Half Sepa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30243"/>
                  </a:ext>
                </a:extLst>
              </a:tr>
              <a:tr h="167236"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Top/Back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8683861"/>
                  </a:ext>
                </a:extLst>
              </a:tr>
              <a:tr h="167236"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 Side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2122567"/>
                  </a:ext>
                </a:extLst>
              </a:tr>
            </a:tbl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4721675" y="6627344"/>
            <a:ext cx="4732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14 / 19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24" name="직사각형 23">
            <a:hlinkClick r:id="rId2" action="ppaction://hlinksldjump"/>
          </p:cNvPr>
          <p:cNvSpPr/>
          <p:nvPr/>
        </p:nvSpPr>
        <p:spPr>
          <a:xfrm>
            <a:off x="987879" y="3813059"/>
            <a:ext cx="555171" cy="38760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실행 단추: 앞으로 또는 다음 24">
            <a:hlinkClick r:id="rId2" action="ppaction://hlinksldjump" highlightClick="1"/>
          </p:cNvPr>
          <p:cNvSpPr/>
          <p:nvPr/>
        </p:nvSpPr>
        <p:spPr>
          <a:xfrm>
            <a:off x="1191654" y="4481393"/>
            <a:ext cx="147619" cy="157561"/>
          </a:xfrm>
          <a:prstGeom prst="actionButtonForwardNex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425732" y="6489709"/>
            <a:ext cx="4953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ctr"/>
            <a:r>
              <a:rPr lang="en-US" altLang="ko-KR" sz="900" dirty="0">
                <a:solidFill>
                  <a:srgbClr val="0066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※ </a:t>
            </a:r>
            <a:r>
              <a:rPr lang="ko-KR" altLang="en-US" sz="900">
                <a:solidFill>
                  <a:srgbClr val="0066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탭 불량 상세 유형은 현재 검사기에서 구분 불가하여 향후 검사기에 반영되는 시점에 항목 </a:t>
            </a:r>
            <a:r>
              <a:rPr lang="en-US" altLang="ko-KR" sz="900">
                <a:solidFill>
                  <a:srgbClr val="0066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Update </a:t>
            </a:r>
            <a:r>
              <a:rPr lang="ko-KR" altLang="en-US" sz="900">
                <a:solidFill>
                  <a:srgbClr val="0066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예정</a:t>
            </a:r>
            <a:endParaRPr lang="en-US" altLang="ko-KR" sz="1000" dirty="0">
              <a:solidFill>
                <a:srgbClr val="0066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91789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652450572"/>
              </p:ext>
            </p:extLst>
          </p:nvPr>
        </p:nvGraphicFramePr>
        <p:xfrm>
          <a:off x="543466" y="1270802"/>
          <a:ext cx="9000000" cy="1409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xmlns="" val="2714021804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247229487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47408289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75677343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70153255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ABIM</a:t>
                      </a:r>
                      <a:endParaRPr lang="en-US" altLang="ko-KR" sz="1200" b="0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EAWT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EADR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EAWR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NOTP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55478212"/>
                  </a:ext>
                </a:extLst>
              </a:tr>
              <a:tr h="112164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24064062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49382" y="-8317"/>
            <a:ext cx="91439" cy="590208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3466" y="217446"/>
            <a:ext cx="875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Vision</a:t>
            </a:r>
            <a:r>
              <a:rPr lang="en-US" altLang="ko-KR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ko-KR" altLang="en-US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검사기 외관 불량 코드 </a:t>
            </a:r>
            <a:r>
              <a:rPr lang="en-US" altLang="ko-KR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Ground Rule _ </a:t>
            </a:r>
            <a:r>
              <a:rPr lang="ko-KR" altLang="en-US" sz="15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자동차 조립</a:t>
            </a:r>
            <a:r>
              <a:rPr lang="en-US" altLang="ko-KR" sz="15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STK </a:t>
            </a:r>
            <a:r>
              <a:rPr lang="ko-KR" altLang="en-US" sz="15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공정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5732" y="881248"/>
            <a:ext cx="853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2. Vision Defect Image</a:t>
            </a:r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788172638"/>
              </p:ext>
            </p:extLst>
          </p:nvPr>
        </p:nvGraphicFramePr>
        <p:xfrm>
          <a:off x="543466" y="2671598"/>
          <a:ext cx="9000000" cy="2414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xmlns="" val="2714021804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247229487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47408289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75677343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70153255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FADF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TADF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EADF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SPTR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55478212"/>
                  </a:ext>
                </a:extLst>
              </a:tr>
              <a:tr h="212675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24064062"/>
                  </a:ext>
                </a:extLst>
              </a:tr>
            </a:tbl>
          </a:graphicData>
        </a:graphic>
      </p:graphicFrame>
      <p:pic>
        <p:nvPicPr>
          <p:cNvPr id="23" name="Picture 2">
            <a:extLst>
              <a:ext uri="{FF2B5EF4-FFF2-40B4-BE49-F238E27FC236}">
                <a16:creationId xmlns:a16="http://schemas.microsoft.com/office/drawing/2014/main" xmlns="" id="{B3FCE12A-FFAB-4096-BD43-BA36F59A108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603249" y="2975660"/>
            <a:ext cx="1710000" cy="1026000"/>
          </a:xfrm>
          <a:prstGeom prst="rect">
            <a:avLst/>
          </a:prstGeom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xmlns="" id="{B3FCE12A-FFAB-4096-BD43-BA36F59A108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2386219" y="2994711"/>
            <a:ext cx="1710000" cy="1026000"/>
          </a:xfrm>
          <a:prstGeom prst="rect">
            <a:avLst/>
          </a:prstGeom>
        </p:spPr>
      </p:pic>
      <p:pic>
        <p:nvPicPr>
          <p:cNvPr id="29" name="Picture 3">
            <a:extLst>
              <a:ext uri="{FF2B5EF4-FFF2-40B4-BE49-F238E27FC236}">
                <a16:creationId xmlns:a16="http://schemas.microsoft.com/office/drawing/2014/main" xmlns="" id="{9CCD23C3-F660-4C12-8AF5-0161932A12E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2394534" y="1594217"/>
            <a:ext cx="1710000" cy="1026000"/>
          </a:xfrm>
          <a:prstGeom prst="rect">
            <a:avLst/>
          </a:prstGeom>
        </p:spPr>
      </p:pic>
      <p:pic>
        <p:nvPicPr>
          <p:cNvPr id="30" name="Picture 3">
            <a:extLst>
              <a:ext uri="{FF2B5EF4-FFF2-40B4-BE49-F238E27FC236}">
                <a16:creationId xmlns:a16="http://schemas.microsoft.com/office/drawing/2014/main" xmlns="" id="{9CCD23C3-F660-4C12-8AF5-0161932A12E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4183367" y="1613946"/>
            <a:ext cx="1710000" cy="1026000"/>
          </a:xfrm>
          <a:prstGeom prst="rect">
            <a:avLst/>
          </a:prstGeom>
        </p:spPr>
      </p:pic>
      <p:pic>
        <p:nvPicPr>
          <p:cNvPr id="31" name="그림 30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03249" y="4015973"/>
            <a:ext cx="1710000" cy="10260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32" name="그림 31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2387891" y="4031768"/>
            <a:ext cx="1710000" cy="1026000"/>
          </a:xfrm>
          <a:prstGeom prst="rect">
            <a:avLst/>
          </a:prstGeom>
          <a:ln w="6350">
            <a:noFill/>
          </a:ln>
        </p:spPr>
      </p:pic>
      <p:pic>
        <p:nvPicPr>
          <p:cNvPr id="33" name="그림 32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601164" y="1604972"/>
            <a:ext cx="1710000" cy="1026000"/>
          </a:xfrm>
          <a:prstGeom prst="rect">
            <a:avLst/>
          </a:prstGeom>
        </p:spPr>
      </p:pic>
      <p:pic>
        <p:nvPicPr>
          <p:cNvPr id="35" name="그림 34"/>
          <p:cNvPicPr preferRelativeResize="0">
            <a:picLocks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93702" y="1608272"/>
            <a:ext cx="1710000" cy="1031673"/>
          </a:xfrm>
          <a:prstGeom prst="rect">
            <a:avLst/>
          </a:prstGeom>
        </p:spPr>
      </p:pic>
      <p:graphicFrame>
        <p:nvGraphicFramePr>
          <p:cNvPr id="40" name="표 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875814413"/>
              </p:ext>
            </p:extLst>
          </p:nvPr>
        </p:nvGraphicFramePr>
        <p:xfrm>
          <a:off x="543466" y="5089004"/>
          <a:ext cx="9000000" cy="14096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xmlns="" val="2714021804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247229487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47408289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75677343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701532550"/>
                    </a:ext>
                  </a:extLst>
                </a:gridCol>
              </a:tblGrid>
              <a:tr h="288000"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TBDF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55478212"/>
                  </a:ext>
                </a:extLst>
              </a:tr>
              <a:tr h="112164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90000"/>
                            </a:srgbClr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N/A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7E6E6">
                            <a:lumMod val="90000"/>
                          </a:srgbClr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24064062"/>
                  </a:ext>
                </a:extLst>
              </a:tr>
            </a:tbl>
          </a:graphicData>
        </a:graphic>
      </p:graphicFrame>
      <p:pic>
        <p:nvPicPr>
          <p:cNvPr id="41" name="그림 40"/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4202286" y="4031768"/>
            <a:ext cx="1710000" cy="1026000"/>
          </a:xfrm>
          <a:prstGeom prst="rect">
            <a:avLst/>
          </a:prstGeom>
          <a:ln w="6350">
            <a:noFill/>
          </a:ln>
        </p:spPr>
      </p:pic>
      <p:pic>
        <p:nvPicPr>
          <p:cNvPr id="42" name="그림 41" descr="텍스트, 실내, 닫기이(가) 표시된 사진&#10;&#10;자동 생성된 설명">
            <a:extLst>
              <a:ext uri="{FF2B5EF4-FFF2-40B4-BE49-F238E27FC236}">
                <a16:creationId xmlns:a16="http://schemas.microsoft.com/office/drawing/2014/main" xmlns="" id="{41AE27DB-4596-4D83-A1D4-ED2B7513196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4202286" y="2994711"/>
            <a:ext cx="1710000" cy="1015454"/>
          </a:xfrm>
          <a:prstGeom prst="rect">
            <a:avLst/>
          </a:prstGeom>
          <a:ln>
            <a:noFill/>
          </a:ln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xmlns="" id="{EF4617B7-528F-4A50-87F8-687DEBD86647}"/>
              </a:ext>
            </a:extLst>
          </p:cNvPr>
          <p:cNvPicPr preferRelativeResize="0"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798863" y="1619292"/>
            <a:ext cx="1710000" cy="10260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xmlns="" id="{7C55723F-9139-4277-8ADA-348CF99AE595}"/>
              </a:ext>
            </a:extLst>
          </p:cNvPr>
          <p:cNvPicPr preferRelativeResize="0">
            <a:picLocks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 rot="16200000">
            <a:off x="6335702" y="5079268"/>
            <a:ext cx="1026000" cy="1710000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xmlns="" id="{D7C6B9BF-FD74-47B5-910C-3EE7DE6B1D7A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 rot="5400000">
            <a:off x="2736534" y="5079268"/>
            <a:ext cx="1026000" cy="1710000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xmlns="" id="{EAA188FF-3B43-446B-B343-77199C5559CD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 rot="5400000">
            <a:off x="927370" y="5091452"/>
            <a:ext cx="1023658" cy="1710000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xmlns="" id="{84AD956C-055C-4445-B787-5DEF2B2FCF2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 rot="5400000">
            <a:off x="4525367" y="5079267"/>
            <a:ext cx="1026000" cy="1710000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xmlns="" id="{48A112B6-1890-40BB-971A-121EA6A93A41}"/>
              </a:ext>
            </a:extLst>
          </p:cNvPr>
          <p:cNvPicPr preferRelativeResize="0">
            <a:picLocks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993702" y="2998664"/>
            <a:ext cx="1710000" cy="1026000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xmlns="" id="{E13D5E42-2659-4743-B807-93371A1E4C9E}"/>
              </a:ext>
            </a:extLst>
          </p:cNvPr>
          <p:cNvPicPr preferRelativeResize="0"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5993496" y="4015973"/>
            <a:ext cx="1710000" cy="102600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4721675" y="6627344"/>
            <a:ext cx="4732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15 / 19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28386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9382" y="-8317"/>
            <a:ext cx="91439" cy="590208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5636" y="220872"/>
            <a:ext cx="875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Vision</a:t>
            </a:r>
            <a:r>
              <a:rPr lang="en-US" altLang="ko-KR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ko-KR" altLang="en-US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검사기 외관 불량 코드 </a:t>
            </a:r>
            <a:r>
              <a:rPr lang="en-US" altLang="ko-KR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Ground Rule _ </a:t>
            </a:r>
            <a:r>
              <a:rPr lang="ko-KR" altLang="en-US" sz="15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자동차 조립</a:t>
            </a:r>
            <a:r>
              <a:rPr lang="en-US" altLang="ko-KR" sz="15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PKG </a:t>
            </a:r>
            <a:r>
              <a:rPr lang="ko-KR" altLang="en-US" sz="15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공정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5732" y="751830"/>
            <a:ext cx="853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1. Vision Cosmetic Defect Code </a:t>
            </a:r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137313026"/>
              </p:ext>
            </p:extLst>
          </p:nvPr>
        </p:nvGraphicFramePr>
        <p:xfrm>
          <a:off x="447675" y="1137766"/>
          <a:ext cx="5437575" cy="29852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7174">
                  <a:extLst>
                    <a:ext uri="{9D8B030D-6E8A-4147-A177-3AD203B41FA5}">
                      <a16:colId xmlns:a16="http://schemas.microsoft.com/office/drawing/2014/main" xmlns="" val="981615528"/>
                    </a:ext>
                  </a:extLst>
                </a:gridCol>
                <a:gridCol w="759178">
                  <a:extLst>
                    <a:ext uri="{9D8B030D-6E8A-4147-A177-3AD203B41FA5}">
                      <a16:colId xmlns:a16="http://schemas.microsoft.com/office/drawing/2014/main" xmlns="" val="2991809327"/>
                    </a:ext>
                  </a:extLst>
                </a:gridCol>
                <a:gridCol w="739598">
                  <a:extLst>
                    <a:ext uri="{9D8B030D-6E8A-4147-A177-3AD203B41FA5}">
                      <a16:colId xmlns:a16="http://schemas.microsoft.com/office/drawing/2014/main" xmlns="" val="1849581191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xmlns="" val="1692309819"/>
                    </a:ext>
                  </a:extLst>
                </a:gridCol>
                <a:gridCol w="2141925">
                  <a:extLst>
                    <a:ext uri="{9D8B030D-6E8A-4147-A177-3AD203B41FA5}">
                      <a16:colId xmlns:a16="http://schemas.microsoft.com/office/drawing/2014/main" xmlns="" val="3197930504"/>
                    </a:ext>
                  </a:extLst>
                </a:gridCol>
              </a:tblGrid>
              <a:tr h="28523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baseline="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No</a:t>
                      </a:r>
                      <a:endParaRPr lang="ko-KR" altLang="en-US" sz="10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5666" marR="5666" marT="5666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Vision</a:t>
                      </a:r>
                      <a:endParaRPr lang="ko-KR" altLang="en-US" sz="10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5666" marR="5666" marT="5666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baseline="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Code</a:t>
                      </a:r>
                      <a:endParaRPr lang="ko-KR" altLang="en-US" sz="10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5666" marR="5666" marT="5666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외관 불량 항목 </a:t>
                      </a:r>
                      <a:r>
                        <a:rPr lang="en-US" altLang="ko-KR" sz="1000" b="1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en-US" sz="1000" b="1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KOR.)</a:t>
                      </a:r>
                      <a:endParaRPr lang="en-US" sz="10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5666" marR="5666" marT="5666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외관 불량 항목 </a:t>
                      </a:r>
                      <a:r>
                        <a:rPr lang="en-US" altLang="ko-KR" sz="1000" b="1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en-US" sz="1000" b="1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ENG.)</a:t>
                      </a:r>
                      <a:endParaRPr lang="en-US" sz="10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5666" marR="5666" marT="5666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6870826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15"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Welding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ABIM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비정상 비전 상태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Abnormal Vision Image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410256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TBFD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탭 접힘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TAB Folded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5232301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TBCR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탭 단선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TAB Crack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03347561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3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SPTR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분리막 찢김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Sepa Torn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821589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SPWR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분리막 주름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Sepa Wrinkle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7554259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5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TPSH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테이프 틀어짐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Tape Shift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0123319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6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TPUC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테이프 커버링</a:t>
                      </a:r>
                      <a:endParaRPr lang="en-US" altLang="ko-KR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Tape Un-covered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8245038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7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WKWD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약용접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Weak Welding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69382676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8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SCRP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스크랩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Scrap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9601766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9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SPTT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스패터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Spatter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5580633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10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BLBD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탄흔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Black Bead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26326237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11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TADL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상부 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A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영역 딥러닝 불량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Top Side A-Area Defect of DeepLearning</a:t>
                      </a:r>
                      <a:endParaRPr lang="en-US" sz="10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5863585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12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TBDL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상부 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영역 딥러닝 불량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Top Side B-Area Defect of DeepLearning</a:t>
                      </a:r>
                      <a:endParaRPr lang="en-US" sz="10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6693333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13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BADL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하부 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A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영역 딥러닝 불량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Bottom Side A-Area Defect of DeepLearning</a:t>
                      </a:r>
                      <a:endParaRPr lang="en-US" sz="10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06614648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14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BBDL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하부 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영역 딥러닝 불량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kern="1200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Bottom Side B-Area Defect of DeepLearning</a:t>
                      </a:r>
                      <a:endParaRPr lang="en-US" sz="1000" b="0" i="0" u="none" strike="noStrike" kern="1200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16039913"/>
                  </a:ext>
                </a:extLst>
              </a:tr>
            </a:tbl>
          </a:graphicData>
        </a:graphic>
      </p:graphicFrame>
      <p:grpSp>
        <p:nvGrpSpPr>
          <p:cNvPr id="15" name="그룹 14"/>
          <p:cNvGrpSpPr/>
          <p:nvPr/>
        </p:nvGrpSpPr>
        <p:grpSpPr>
          <a:xfrm>
            <a:off x="6060801" y="2512822"/>
            <a:ext cx="3339634" cy="2880000"/>
            <a:chOff x="6392492" y="881248"/>
            <a:chExt cx="3339634" cy="2880000"/>
          </a:xfrm>
        </p:grpSpPr>
        <p:sp>
          <p:nvSpPr>
            <p:cNvPr id="16" name="모서리가 둥근 직사각형 15"/>
            <p:cNvSpPr/>
            <p:nvPr/>
          </p:nvSpPr>
          <p:spPr>
            <a:xfrm>
              <a:off x="6392492" y="881248"/>
              <a:ext cx="1800000" cy="2880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6752492" y="1250580"/>
              <a:ext cx="1080000" cy="2160000"/>
            </a:xfrm>
            <a:prstGeom prst="rect">
              <a:avLst/>
            </a:prstGeom>
            <a:solidFill>
              <a:srgbClr val="00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6932492" y="1430580"/>
              <a:ext cx="720000" cy="180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112492" y="1070580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7112492" y="3230580"/>
              <a:ext cx="360000" cy="3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776994" y="93578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①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093253" y="321497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②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093253" y="106415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③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093253" y="203313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⑤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537552" y="255434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⑥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8186703" y="1638184"/>
              <a:ext cx="1545423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① </a:t>
              </a:r>
              <a:r>
                <a:rPr lang="en-US" altLang="ko-KR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Outside of Target</a:t>
              </a:r>
            </a:p>
            <a:p>
              <a:r>
                <a:rPr lang="ko-KR" altLang="en-US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② </a:t>
              </a:r>
              <a:r>
                <a:rPr lang="en-US" altLang="ko-KR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TAB-A</a:t>
              </a:r>
            </a:p>
            <a:p>
              <a:r>
                <a:rPr lang="ko-KR" altLang="en-US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③ </a:t>
              </a:r>
              <a:r>
                <a:rPr lang="en-US" altLang="ko-KR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TAB-C</a:t>
              </a:r>
            </a:p>
            <a:p>
              <a:r>
                <a:rPr lang="ko-KR" altLang="en-US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④ </a:t>
              </a:r>
              <a:r>
                <a:rPr lang="en-US" altLang="ko-KR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TAB (A/C </a:t>
              </a:r>
              <a:r>
                <a:rPr lang="ko-KR" altLang="en-US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구분 불가</a:t>
              </a:r>
              <a:r>
                <a:rPr lang="en-US" altLang="ko-KR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)</a:t>
              </a:r>
            </a:p>
            <a:p>
              <a:r>
                <a:rPr lang="ko-KR" altLang="en-US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⑤ </a:t>
              </a:r>
              <a:r>
                <a:rPr lang="en-US" altLang="ko-KR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Electrode</a:t>
              </a:r>
            </a:p>
            <a:p>
              <a:r>
                <a:rPr lang="ko-KR" altLang="en-US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⑥ </a:t>
              </a:r>
              <a:r>
                <a:rPr lang="en-US" altLang="ko-KR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Sepa</a:t>
              </a:r>
            </a:p>
            <a:p>
              <a:r>
                <a:rPr lang="ko-KR" altLang="en-US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⑦ </a:t>
              </a:r>
              <a:r>
                <a:rPr lang="en-US" altLang="ko-KR" sz="1200" dirty="0" err="1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Sepa</a:t>
              </a:r>
              <a:r>
                <a:rPr lang="en-US" altLang="ko-KR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-Side(4Side)</a:t>
              </a:r>
              <a:endPara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</p:grp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251579408"/>
              </p:ext>
            </p:extLst>
          </p:nvPr>
        </p:nvGraphicFramePr>
        <p:xfrm>
          <a:off x="5967367" y="1205738"/>
          <a:ext cx="3513322" cy="1066800"/>
        </p:xfrm>
        <a:graphic>
          <a:graphicData uri="http://schemas.openxmlformats.org/drawingml/2006/table">
            <a:tbl>
              <a:tblPr/>
              <a:tblGrid>
                <a:gridCol w="1840892">
                  <a:extLst>
                    <a:ext uri="{9D8B030D-6E8A-4147-A177-3AD203B41FA5}">
                      <a16:colId xmlns:a16="http://schemas.microsoft.com/office/drawing/2014/main" xmlns="" val="2296501595"/>
                    </a:ext>
                  </a:extLst>
                </a:gridCol>
                <a:gridCol w="986117">
                  <a:extLst>
                    <a:ext uri="{9D8B030D-6E8A-4147-A177-3AD203B41FA5}">
                      <a16:colId xmlns:a16="http://schemas.microsoft.com/office/drawing/2014/main" xmlns="" val="100059160"/>
                    </a:ext>
                  </a:extLst>
                </a:gridCol>
                <a:gridCol w="686313">
                  <a:extLst>
                    <a:ext uri="{9D8B030D-6E8A-4147-A177-3AD203B41FA5}">
                      <a16:colId xmlns:a16="http://schemas.microsoft.com/office/drawing/2014/main" xmlns="" val="3506863262"/>
                    </a:ext>
                  </a:extLst>
                </a:gridCol>
              </a:tblGrid>
              <a:tr h="219075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altLang="ko-KR" sz="105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※ </a:t>
                      </a:r>
                      <a:r>
                        <a:rPr lang="ko-KR" altLang="en-US" sz="105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검사정보통신사양 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5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조립 공정 외관 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Defect MSG Rule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5054448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항목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Description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Format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083776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DEFECT_INSP_POSITION*</a:t>
                      </a:r>
                    </a:p>
                  </a:txBody>
                  <a:tcPr marL="36000" marR="0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검출 불량 위치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*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95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하기 참조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*</a:t>
                      </a:r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95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106466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DEFECT_TYPE_DL_BASE_NAME</a:t>
                      </a:r>
                    </a:p>
                  </a:txBody>
                  <a:tcPr marL="36000" marR="0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불량유형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딥러닝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95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자리 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Code</a:t>
                      </a:r>
                    </a:p>
                  </a:txBody>
                  <a:tcPr marL="36000" marR="95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7109565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DEFECT_TYPE_RULE_BASE_NAME</a:t>
                      </a:r>
                    </a:p>
                  </a:txBody>
                  <a:tcPr marL="36000" marR="0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불량유형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95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자리 </a:t>
                      </a:r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Code</a:t>
                      </a:r>
                    </a:p>
                  </a:txBody>
                  <a:tcPr marL="36000" marR="9525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30408895"/>
                  </a:ext>
                </a:extLst>
              </a:tr>
            </a:tbl>
          </a:graphicData>
        </a:graphic>
      </p:graphicFrame>
      <p:sp>
        <p:nvSpPr>
          <p:cNvPr id="34" name="직사각형 33"/>
          <p:cNvSpPr/>
          <p:nvPr/>
        </p:nvSpPr>
        <p:spPr>
          <a:xfrm>
            <a:off x="5874746" y="5720766"/>
            <a:ext cx="246413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※ </a:t>
            </a:r>
            <a:r>
              <a:rPr lang="ko-KR" altLang="en-US" sz="105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조립 </a:t>
            </a:r>
            <a:r>
              <a:rPr lang="en-US" altLang="ko-KR" sz="105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Welding </a:t>
            </a:r>
            <a:r>
              <a:rPr lang="ko-KR" altLang="en-US" sz="105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공정 외관 검사 비전 검사기</a:t>
            </a:r>
            <a:endParaRPr lang="ko-KR" altLang="en-US" dirty="0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59812671"/>
              </p:ext>
            </p:extLst>
          </p:nvPr>
        </p:nvGraphicFramePr>
        <p:xfrm>
          <a:off x="5967366" y="6002545"/>
          <a:ext cx="3513321" cy="66894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18742">
                  <a:extLst>
                    <a:ext uri="{9D8B030D-6E8A-4147-A177-3AD203B41FA5}">
                      <a16:colId xmlns:a16="http://schemas.microsoft.com/office/drawing/2014/main" xmlns="" val="3363634673"/>
                    </a:ext>
                  </a:extLst>
                </a:gridCol>
                <a:gridCol w="1580271">
                  <a:extLst>
                    <a:ext uri="{9D8B030D-6E8A-4147-A177-3AD203B41FA5}">
                      <a16:colId xmlns:a16="http://schemas.microsoft.com/office/drawing/2014/main" xmlns="" val="1117760495"/>
                    </a:ext>
                  </a:extLst>
                </a:gridCol>
                <a:gridCol w="707154">
                  <a:extLst>
                    <a:ext uri="{9D8B030D-6E8A-4147-A177-3AD203B41FA5}">
                      <a16:colId xmlns:a16="http://schemas.microsoft.com/office/drawing/2014/main" xmlns="" val="376911800"/>
                    </a:ext>
                  </a:extLst>
                </a:gridCol>
                <a:gridCol w="707154">
                  <a:extLst>
                    <a:ext uri="{9D8B030D-6E8A-4147-A177-3AD203B41FA5}">
                      <a16:colId xmlns:a16="http://schemas.microsoft.com/office/drawing/2014/main" xmlns="" val="2230881873"/>
                    </a:ext>
                  </a:extLst>
                </a:gridCol>
              </a:tblGrid>
              <a:tr h="1672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구분</a:t>
                      </a:r>
                      <a:endParaRPr lang="en-US" sz="1000" b="1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Vision </a:t>
                      </a:r>
                      <a:r>
                        <a:rPr lang="ko-KR" altLang="en-US" sz="10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검사기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브이텐</a:t>
                      </a:r>
                      <a:endParaRPr lang="en-US" sz="1000" b="1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신룡</a:t>
                      </a:r>
                      <a:endParaRPr lang="en-US" sz="1000" b="1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223262774"/>
                  </a:ext>
                </a:extLst>
              </a:tr>
              <a:tr h="167236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PKG</a:t>
                      </a:r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Welding Plus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89757143"/>
                  </a:ext>
                </a:extLst>
              </a:tr>
              <a:tr h="1672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Welding Minus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96626113"/>
                  </a:ext>
                </a:extLst>
              </a:tr>
              <a:tr h="167236"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Welding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2122567"/>
                  </a:ext>
                </a:extLst>
              </a:tr>
            </a:tbl>
          </a:graphicData>
        </a:graphic>
      </p:graphicFrame>
      <p:pic>
        <p:nvPicPr>
          <p:cNvPr id="36" name="그림 3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7675" y="4388407"/>
            <a:ext cx="2809552" cy="2248794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367059498"/>
              </p:ext>
            </p:extLst>
          </p:nvPr>
        </p:nvGraphicFramePr>
        <p:xfrm>
          <a:off x="3311714" y="4388407"/>
          <a:ext cx="2285810" cy="22930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40015">
                  <a:extLst>
                    <a:ext uri="{9D8B030D-6E8A-4147-A177-3AD203B41FA5}">
                      <a16:colId xmlns:a16="http://schemas.microsoft.com/office/drawing/2014/main" xmlns="" val="297620562"/>
                    </a:ext>
                  </a:extLst>
                </a:gridCol>
                <a:gridCol w="851647">
                  <a:extLst>
                    <a:ext uri="{9D8B030D-6E8A-4147-A177-3AD203B41FA5}">
                      <a16:colId xmlns:a16="http://schemas.microsoft.com/office/drawing/2014/main" xmlns="" val="3180188730"/>
                    </a:ext>
                  </a:extLst>
                </a:gridCol>
                <a:gridCol w="994148">
                  <a:extLst>
                    <a:ext uri="{9D8B030D-6E8A-4147-A177-3AD203B41FA5}">
                      <a16:colId xmlns:a16="http://schemas.microsoft.com/office/drawing/2014/main" xmlns="" val="2460257562"/>
                    </a:ext>
                  </a:extLst>
                </a:gridCol>
              </a:tblGrid>
              <a:tr h="2547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ROI No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검사 분류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baseline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ROI </a:t>
                      </a:r>
                      <a:r>
                        <a:rPr lang="ko-KR" altLang="en-US" sz="1000" u="none" strike="noStrike" baseline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명칭</a:t>
                      </a:r>
                      <a:endParaRPr lang="ko-KR" alt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83915187"/>
                  </a:ext>
                </a:extLst>
              </a:tr>
              <a:tr h="2547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baseline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</a:t>
                      </a:r>
                      <a:endParaRPr lang="en-US" altLang="ko-KR" sz="1000" b="0" i="0" u="none" strike="noStrike" baseline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baseline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Rule Base</a:t>
                      </a:r>
                      <a:endParaRPr lang="en-US" sz="1000" b="0" i="0" u="none" strike="noStrike" baseline="0">
                        <a:solidFill>
                          <a:srgbClr val="FF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분리막 상부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88499710"/>
                  </a:ext>
                </a:extLst>
              </a:tr>
              <a:tr h="2547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baseline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</a:t>
                      </a:r>
                      <a:endParaRPr lang="en-US" altLang="ko-KR" sz="1000" b="0" i="0" u="none" strike="noStrike" baseline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baseline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Rule Base</a:t>
                      </a:r>
                      <a:endParaRPr lang="en-US" sz="1000" b="0" i="0" u="none" strike="noStrike" baseline="0">
                        <a:solidFill>
                          <a:srgbClr val="FF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baseline="0" dirty="0" err="1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약수준</a:t>
                      </a:r>
                      <a:r>
                        <a:rPr lang="ko-KR" altLang="en-US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1000" u="none" strike="noStrike" baseline="0" dirty="0" err="1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탭접힘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29471770"/>
                  </a:ext>
                </a:extLst>
              </a:tr>
              <a:tr h="2547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3</a:t>
                      </a:r>
                      <a:endParaRPr lang="en-US" altLang="ko-KR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baseline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Deep Learning</a:t>
                      </a:r>
                      <a:endParaRPr lang="en-US" sz="1000" b="0" i="0" u="none" strike="noStrike" baseline="0">
                        <a:solidFill>
                          <a:srgbClr val="0000FF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 </a:t>
                      </a:r>
                      <a:r>
                        <a:rPr lang="ko-KR" altLang="en-US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영역 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8399712"/>
                  </a:ext>
                </a:extLst>
              </a:tr>
              <a:tr h="2547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baseline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</a:t>
                      </a:r>
                      <a:endParaRPr lang="en-US" altLang="ko-KR" sz="1000" b="0" i="0" u="none" strike="noStrike" baseline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baseline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Deep Learning</a:t>
                      </a:r>
                      <a:endParaRPr lang="en-US" sz="1000" b="0" i="0" u="none" strike="noStrike" baseline="0">
                        <a:solidFill>
                          <a:srgbClr val="0000FF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A </a:t>
                      </a:r>
                      <a:r>
                        <a:rPr lang="ko-KR" altLang="en-US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영역 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95930031"/>
                  </a:ext>
                </a:extLst>
              </a:tr>
              <a:tr h="2547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5</a:t>
                      </a:r>
                      <a:endParaRPr lang="en-US" altLang="ko-KR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Rule Base</a:t>
                      </a:r>
                      <a:endParaRPr lang="en-US" sz="1000" b="0" i="0" u="none" strike="noStrike" baseline="0" dirty="0">
                        <a:solidFill>
                          <a:srgbClr val="FF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필름</a:t>
                      </a:r>
                      <a:r>
                        <a:rPr lang="en-US" altLang="ko-KR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/</a:t>
                      </a:r>
                      <a:r>
                        <a:rPr lang="ko-KR" altLang="en-US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테이프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en-US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Gap </a:t>
                      </a:r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96533911"/>
                  </a:ext>
                </a:extLst>
              </a:tr>
              <a:tr h="2547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baseline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6</a:t>
                      </a:r>
                      <a:endParaRPr lang="en-US" altLang="ko-KR" sz="1000" b="0" i="0" u="none" strike="noStrike" baseline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baseline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Rule Base</a:t>
                      </a:r>
                      <a:endParaRPr lang="en-US" sz="1000" b="0" i="0" u="none" strike="noStrike" baseline="0">
                        <a:solidFill>
                          <a:srgbClr val="FF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필름 상부 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54214123"/>
                  </a:ext>
                </a:extLst>
              </a:tr>
              <a:tr h="2547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baseline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7</a:t>
                      </a:r>
                      <a:endParaRPr lang="en-US" altLang="ko-KR" sz="1000" b="0" i="0" u="none" strike="noStrike" baseline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baseline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Rule Base</a:t>
                      </a:r>
                      <a:endParaRPr lang="en-US" sz="1000" b="0" i="0" u="none" strike="noStrike" baseline="0">
                        <a:solidFill>
                          <a:srgbClr val="FF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리드 좌</a:t>
                      </a:r>
                      <a:r>
                        <a:rPr lang="en-US" altLang="ko-KR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/</a:t>
                      </a:r>
                      <a:r>
                        <a:rPr lang="ko-KR" altLang="en-US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우 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91907469"/>
                  </a:ext>
                </a:extLst>
              </a:tr>
              <a:tr h="2547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u="none" strike="noStrike" baseline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8</a:t>
                      </a:r>
                      <a:endParaRPr lang="en-US" altLang="ko-KR" sz="1000" b="0" i="0" u="none" strike="noStrike" baseline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u="none" strike="noStrike" baseline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Rule Base</a:t>
                      </a:r>
                      <a:endParaRPr lang="en-US" sz="1000" b="0" i="0" u="none" strike="noStrike" baseline="0">
                        <a:solidFill>
                          <a:srgbClr val="FF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테이프 좌</a:t>
                      </a:r>
                      <a:r>
                        <a:rPr lang="en-US" altLang="ko-KR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/</a:t>
                      </a:r>
                      <a:r>
                        <a:rPr lang="ko-KR" altLang="en-US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우 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09461537"/>
                  </a:ext>
                </a:extLst>
              </a:tr>
            </a:tbl>
          </a:graphicData>
        </a:graphic>
      </p:graphicFrame>
      <p:sp>
        <p:nvSpPr>
          <p:cNvPr id="37" name="직사각형 36"/>
          <p:cNvSpPr/>
          <p:nvPr/>
        </p:nvSpPr>
        <p:spPr>
          <a:xfrm>
            <a:off x="368402" y="4134491"/>
            <a:ext cx="213872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※ Rule Base / Deep Learning ROI </a:t>
            </a:r>
            <a:r>
              <a:rPr lang="ko-KR" altLang="en-US" sz="105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구분</a:t>
            </a:r>
            <a:endParaRPr lang="ko-KR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627645" y="6134421"/>
            <a:ext cx="349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➊</a:t>
            </a:r>
            <a:endParaRPr lang="ko-KR" alt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954171" y="4839311"/>
            <a:ext cx="349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➐</a:t>
            </a:r>
            <a:endParaRPr lang="ko-KR" alt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47675" y="4839312"/>
            <a:ext cx="349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➐</a:t>
            </a:r>
            <a:endParaRPr lang="ko-KR" alt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58213" y="6011488"/>
            <a:ext cx="349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➋</a:t>
            </a:r>
            <a:endParaRPr lang="ko-KR" alt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779283" y="5636080"/>
            <a:ext cx="349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➑</a:t>
            </a:r>
            <a:endParaRPr lang="ko-KR" alt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71181" y="5644642"/>
            <a:ext cx="349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➍</a:t>
            </a:r>
            <a:endParaRPr lang="ko-KR" alt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16118" y="5662975"/>
            <a:ext cx="349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➑</a:t>
            </a:r>
            <a:endParaRPr lang="ko-KR" alt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604395" y="5566877"/>
            <a:ext cx="349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Arial Narrow" panose="020B0606020202030204" pitchFamily="34" charset="0"/>
                <a:ea typeface="LG스마트체2.0 Regular" panose="020B0600000101010101" pitchFamily="50" charset="-127"/>
              </a:rPr>
              <a:t>➎</a:t>
            </a:r>
            <a:endParaRPr lang="ko-KR" alt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15089" y="5877995"/>
            <a:ext cx="349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LG스마트체2.0 Regular" panose="020B0600000101010101" pitchFamily="50" charset="-127"/>
                <a:ea typeface="LG스마트체2.0 Regular" panose="020B0600000101010101" pitchFamily="50" charset="-127"/>
              </a:rPr>
              <a:t>➌</a:t>
            </a:r>
            <a:endParaRPr lang="ko-KR" altLang="en-US" sz="1400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645475" y="6627344"/>
            <a:ext cx="4732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16 / 19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111182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5732" y="881248"/>
            <a:ext cx="853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2. Vision Defect Image</a:t>
            </a:r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15073763"/>
              </p:ext>
            </p:extLst>
          </p:nvPr>
        </p:nvGraphicFramePr>
        <p:xfrm>
          <a:off x="543466" y="1270802"/>
          <a:ext cx="9000000" cy="18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xmlns="" val="2714021804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247229487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47408289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75677343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70153255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TBFD</a:t>
                      </a:r>
                    </a:p>
                  </a:txBody>
                  <a:tcPr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TBCR</a:t>
                      </a: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SPTR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SPWR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TPSH</a:t>
                      </a: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55478212"/>
                  </a:ext>
                </a:extLst>
              </a:tr>
              <a:tr h="15120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rial Narrow" panose="020B0606020202030204" pitchFamily="34" charset="0"/>
                      </a:endParaRPr>
                    </a:p>
                  </a:txBody>
                  <a:tcPr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rial Narrow" panose="020B060602020203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rial Narrow" panose="020B060602020203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rial Narrow" panose="020B0606020202030204" pitchFamily="34" charset="0"/>
                        </a:rPr>
                        <a:t>N/A</a:t>
                      </a:r>
                      <a:endParaRPr lang="ko-KR" altLang="en-US" sz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rial Narrow" panose="020B060602020203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24064062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393601034"/>
              </p:ext>
            </p:extLst>
          </p:nvPr>
        </p:nvGraphicFramePr>
        <p:xfrm>
          <a:off x="543466" y="3075015"/>
          <a:ext cx="9000000" cy="18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xmlns="" val="2714021804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247229487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47408289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75677343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70153255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WKWD</a:t>
                      </a:r>
                    </a:p>
                  </a:txBody>
                  <a:tcPr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SCRP</a:t>
                      </a:r>
                      <a:endParaRPr lang="en-US" altLang="ko-KR" sz="1200" b="0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b="1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SPTT</a:t>
                      </a:r>
                      <a:endParaRPr lang="ko-KR" altLang="en-US" sz="1200" b="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55478212"/>
                  </a:ext>
                </a:extLst>
              </a:tr>
              <a:tr h="15120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rial Narrow" panose="020B0606020202030204" pitchFamily="34" charset="0"/>
                      </a:endParaRPr>
                    </a:p>
                  </a:txBody>
                  <a:tcPr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rial Narrow" panose="020B060602020203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rial Narrow" panose="020B060602020203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rial Narrow" panose="020B060602020203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rial Narrow" panose="020B060602020203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24064062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15636" y="220872"/>
            <a:ext cx="875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Vision</a:t>
            </a:r>
            <a:r>
              <a:rPr lang="en-US" altLang="ko-KR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ko-KR" altLang="en-US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검사기 외관 불량 코드 </a:t>
            </a:r>
            <a:r>
              <a:rPr lang="en-US" altLang="ko-KR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Ground Rule _ </a:t>
            </a:r>
            <a:r>
              <a:rPr lang="ko-KR" altLang="en-US" sz="15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자동차 조립</a:t>
            </a:r>
            <a:r>
              <a:rPr lang="en-US" altLang="ko-KR" sz="15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PKG </a:t>
            </a:r>
            <a:r>
              <a:rPr lang="ko-KR" altLang="en-US" sz="15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공정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49382" y="-8317"/>
            <a:ext cx="91439" cy="590208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00000000-0008-0000-0100-000055000000}"/>
              </a:ext>
            </a:extLst>
          </p:cNvPr>
          <p:cNvPicPr preferRelativeResize="0">
            <a:picLocks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991143" y="3432254"/>
            <a:ext cx="1710000" cy="1386000"/>
          </a:xfrm>
          <a:prstGeom prst="rect">
            <a:avLst/>
          </a:prstGeom>
        </p:spPr>
      </p:pic>
      <p:pic>
        <p:nvPicPr>
          <p:cNvPr id="16" name="그림 15"/>
          <p:cNvPicPr preferRelativeResize="0"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791914" y="1619971"/>
            <a:ext cx="1710000" cy="1386000"/>
          </a:xfrm>
          <a:prstGeom prst="rect">
            <a:avLst/>
          </a:prstGeom>
        </p:spPr>
      </p:pic>
      <p:pic>
        <p:nvPicPr>
          <p:cNvPr id="17" name="그림 16"/>
          <p:cNvPicPr preferRelativeResize="0"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188912" y="3423289"/>
            <a:ext cx="1710000" cy="1386000"/>
          </a:xfrm>
          <a:prstGeom prst="rect">
            <a:avLst/>
          </a:prstGeom>
        </p:spPr>
      </p:pic>
      <p:pic>
        <p:nvPicPr>
          <p:cNvPr id="18" name="그림 17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579326" y="1623289"/>
            <a:ext cx="1710000" cy="1386000"/>
          </a:xfrm>
          <a:prstGeom prst="rect">
            <a:avLst/>
          </a:prstGeom>
        </p:spPr>
      </p:pic>
      <p:pic>
        <p:nvPicPr>
          <p:cNvPr id="19" name="Picture 4" descr="D:\#.Secure Work Folder\0. 사외 저전압 불량 분석\E63B 용량편차\P3202410.JPG"/>
          <p:cNvPicPr preferRelativeResize="0">
            <a:picLocks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79326" y="3423289"/>
            <a:ext cx="1710000" cy="13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그림 19"/>
          <p:cNvPicPr preferRelativeResize="0"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4188912" y="1624619"/>
            <a:ext cx="1710000" cy="1386000"/>
          </a:xfrm>
          <a:prstGeom prst="rect">
            <a:avLst/>
          </a:prstGeom>
        </p:spPr>
      </p:pic>
      <p:pic>
        <p:nvPicPr>
          <p:cNvPr id="22" name="그림 21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2385030" y="1619970"/>
            <a:ext cx="1710000" cy="1386000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2381556" y="3432253"/>
            <a:ext cx="1713474" cy="1377036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7791915" y="3419970"/>
            <a:ext cx="1710000" cy="1398283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721675" y="6627344"/>
            <a:ext cx="4732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17 / 19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25626456"/>
              </p:ext>
            </p:extLst>
          </p:nvPr>
        </p:nvGraphicFramePr>
        <p:xfrm>
          <a:off x="543466" y="4875015"/>
          <a:ext cx="9036000" cy="18046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000">
                  <a:extLst>
                    <a:ext uri="{9D8B030D-6E8A-4147-A177-3AD203B41FA5}">
                      <a16:colId xmlns:a16="http://schemas.microsoft.com/office/drawing/2014/main" xmlns="" val="2714021804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xmlns="" val="1247229487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xmlns="" val="1474082895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xmlns="" val="2965437658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xmlns="" val="2282231823"/>
                    </a:ext>
                  </a:extLst>
                </a:gridCol>
                <a:gridCol w="1584000">
                  <a:extLst>
                    <a:ext uri="{9D8B030D-6E8A-4147-A177-3AD203B41FA5}">
                      <a16:colId xmlns:a16="http://schemas.microsoft.com/office/drawing/2014/main" xmlns="" val="2080987141"/>
                    </a:ext>
                  </a:extLst>
                </a:gridCol>
              </a:tblGrid>
              <a:tr h="2926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ABIM</a:t>
                      </a:r>
                    </a:p>
                  </a:txBody>
                  <a:tcPr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BLBD</a:t>
                      </a:r>
                      <a:endParaRPr lang="en-US" altLang="ko-KR" sz="1200" b="0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TADL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TBDL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BADL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BBDL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55478212"/>
                  </a:ext>
                </a:extLst>
              </a:tr>
              <a:tr h="151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bg2">
                              <a:lumMod val="90000"/>
                            </a:schemeClr>
                          </a:solidFill>
                          <a:latin typeface="Arial Narrow" panose="020B0606020202030204" pitchFamily="34" charset="0"/>
                        </a:rPr>
                        <a:t>N/A</a:t>
                      </a:r>
                      <a:endParaRPr lang="ko-KR" altLang="en-US" sz="1200" dirty="0">
                        <a:solidFill>
                          <a:schemeClr val="bg2">
                            <a:lumMod val="90000"/>
                          </a:schemeClr>
                        </a:solidFill>
                        <a:latin typeface="Arial Narrow" panose="020B0606020202030204" pitchFamily="34" charset="0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rial Narrow" panose="020B060602020203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rial Narrow" panose="020B060602020203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24064062"/>
                  </a:ext>
                </a:extLst>
              </a:tr>
            </a:tbl>
          </a:graphicData>
        </a:graphic>
      </p:graphicFrame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11"/>
          <a:srcRect l="11468" r="59059" b="58969"/>
          <a:stretch/>
        </p:blipFill>
        <p:spPr>
          <a:xfrm>
            <a:off x="1816917" y="5270877"/>
            <a:ext cx="1354514" cy="54005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12"/>
          <a:srcRect l="63267" t="55152" r="18864" b="20263"/>
          <a:stretch/>
        </p:blipFill>
        <p:spPr>
          <a:xfrm>
            <a:off x="1816917" y="5986033"/>
            <a:ext cx="1354514" cy="540059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xmlns="" id="{F068C973-C697-4551-9325-BCAC6A9481D3}"/>
              </a:ext>
            </a:extLst>
          </p:cNvPr>
          <p:cNvGrpSpPr/>
          <p:nvPr/>
        </p:nvGrpSpPr>
        <p:grpSpPr>
          <a:xfrm>
            <a:off x="8053006" y="5436654"/>
            <a:ext cx="1525075" cy="977907"/>
            <a:chOff x="5974644" y="1685414"/>
            <a:chExt cx="1709673" cy="1073791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xmlns="" id="{2432CC87-402C-4C45-B928-0D314B9420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 cstate="print"/>
            <a:srcRect l="3434" t="29243" r="5269"/>
            <a:stretch/>
          </p:blipFill>
          <p:spPr>
            <a:xfrm>
              <a:off x="5974644" y="1685414"/>
              <a:ext cx="1709673" cy="1073791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xmlns="" id="{76022E42-AFEB-4684-8791-B25D8D35A565}"/>
                </a:ext>
              </a:extLst>
            </p:cNvPr>
            <p:cNvSpPr/>
            <p:nvPr/>
          </p:nvSpPr>
          <p:spPr>
            <a:xfrm>
              <a:off x="6098796" y="2416029"/>
              <a:ext cx="1459685" cy="2097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2344F1D8-8CDE-4100-90A5-A37332F0C494}"/>
              </a:ext>
            </a:extLst>
          </p:cNvPr>
          <p:cNvGrpSpPr/>
          <p:nvPr/>
        </p:nvGrpSpPr>
        <p:grpSpPr>
          <a:xfrm>
            <a:off x="6429701" y="5436654"/>
            <a:ext cx="1564244" cy="977906"/>
            <a:chOff x="4202898" y="1685414"/>
            <a:chExt cx="1709672" cy="1073791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xmlns="" id="{E6E549CC-68F9-4F76-8A44-3ED58CC26C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 cstate="print"/>
            <a:srcRect l="8376" t="20999" r="8927" b="8087"/>
            <a:stretch/>
          </p:blipFill>
          <p:spPr>
            <a:xfrm>
              <a:off x="4202898" y="1685414"/>
              <a:ext cx="1709672" cy="1073791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B337E154-C6C8-42A5-9744-8770D99630D4}"/>
                </a:ext>
              </a:extLst>
            </p:cNvPr>
            <p:cNvSpPr/>
            <p:nvPr/>
          </p:nvSpPr>
          <p:spPr>
            <a:xfrm>
              <a:off x="4202898" y="2348917"/>
              <a:ext cx="1645911" cy="21811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xmlns="" id="{55AAF8D6-EAF0-4C4F-B1C4-D79C1A407E7C}"/>
              </a:ext>
            </a:extLst>
          </p:cNvPr>
          <p:cNvGrpSpPr/>
          <p:nvPr/>
        </p:nvGrpSpPr>
        <p:grpSpPr>
          <a:xfrm>
            <a:off x="4875035" y="5433519"/>
            <a:ext cx="1495605" cy="984177"/>
            <a:chOff x="2435752" y="1685414"/>
            <a:chExt cx="1495605" cy="984177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xmlns="" id="{B178465D-B429-43FB-8447-E298EA7391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435752" y="1685414"/>
              <a:ext cx="1495605" cy="984177"/>
            </a:xfrm>
            <a:prstGeom prst="rect">
              <a:avLst/>
            </a:prstGeom>
          </p:spPr>
        </p:pic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xmlns="" id="{632AC58F-1D8B-4DEE-BEAD-07AC5B29A2E9}"/>
                </a:ext>
              </a:extLst>
            </p:cNvPr>
            <p:cNvSpPr/>
            <p:nvPr/>
          </p:nvSpPr>
          <p:spPr>
            <a:xfrm>
              <a:off x="2558642" y="2330232"/>
              <a:ext cx="1275127" cy="12964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xmlns="" id="{4C06DB6A-8431-4D64-8B23-BDD9F9674A4C}"/>
              </a:ext>
            </a:extLst>
          </p:cNvPr>
          <p:cNvGrpSpPr/>
          <p:nvPr/>
        </p:nvGrpSpPr>
        <p:grpSpPr>
          <a:xfrm>
            <a:off x="3251225" y="5449019"/>
            <a:ext cx="1574796" cy="953176"/>
            <a:chOff x="605538" y="1716415"/>
            <a:chExt cx="1664275" cy="953176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xmlns="" id="{D562282B-9949-45F1-A49D-3A359D8CE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5538" y="1716415"/>
              <a:ext cx="1664275" cy="953176"/>
            </a:xfrm>
            <a:prstGeom prst="rect">
              <a:avLst/>
            </a:prstGeom>
          </p:spPr>
        </p:pic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xmlns="" id="{5FAF8306-E568-4C59-8511-7E52C4057621}"/>
                </a:ext>
              </a:extLst>
            </p:cNvPr>
            <p:cNvSpPr/>
            <p:nvPr/>
          </p:nvSpPr>
          <p:spPr>
            <a:xfrm>
              <a:off x="763399" y="2193003"/>
              <a:ext cx="1400812" cy="22302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xmlns="" val="3912473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49382" y="-8317"/>
            <a:ext cx="91439" cy="590208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15636" y="220872"/>
            <a:ext cx="875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Vision</a:t>
            </a:r>
            <a:r>
              <a:rPr lang="en-US" altLang="ko-KR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ko-KR" altLang="en-US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검사기 외관 불량 코드 </a:t>
            </a:r>
            <a:r>
              <a:rPr lang="en-US" altLang="ko-KR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Ground Rule _ </a:t>
            </a:r>
            <a:r>
              <a:rPr lang="ko-KR" altLang="en-US" sz="15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자동차 전지 공정 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5339816"/>
              </p:ext>
            </p:extLst>
          </p:nvPr>
        </p:nvGraphicFramePr>
        <p:xfrm>
          <a:off x="637895" y="3381178"/>
          <a:ext cx="1764000" cy="31434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00">
                  <a:extLst>
                    <a:ext uri="{9D8B030D-6E8A-4147-A177-3AD203B41FA5}">
                      <a16:colId xmlns:a16="http://schemas.microsoft.com/office/drawing/2014/main" xmlns="" val="2619208559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xmlns="" val="1049072407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xmlns="" val="69623648"/>
                    </a:ext>
                  </a:extLst>
                </a:gridCol>
              </a:tblGrid>
              <a:tr h="225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No</a:t>
                      </a:r>
                      <a:endParaRPr lang="ko-KR" altLang="en-US" sz="100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Code</a:t>
                      </a:r>
                      <a:endParaRPr lang="ko-KR" altLang="en-US" sz="100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외관 불량 항목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7449860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LINE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Line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56533246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PINH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Pinhole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48605567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3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CHIP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Chipping Pinhole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4627365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CRAT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Crater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581384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5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CRCK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Crack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32238958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6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SFDF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Surface Defect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20459573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7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PRTS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Protrusion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9546281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8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PINC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Pinhole Crater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78910835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9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EDGL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Edge Line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20035592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10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BIGL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Big Line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49900151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11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CWRK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Coating Wrinkle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8768158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12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HWRK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Heated Wrinkle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4465065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13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SCRT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Scratch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49152199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14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NOCT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None Coating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71794059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15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DENT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Dent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66798292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16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ISLD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Island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54434413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17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DRAG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Drag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05252638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18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PWRK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Plain Wrinkle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07626037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25732" y="2965470"/>
            <a:ext cx="853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2. Cosmetic Defect Code List</a:t>
            </a:r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284964928"/>
              </p:ext>
            </p:extLst>
          </p:nvPr>
        </p:nvGraphicFramePr>
        <p:xfrm>
          <a:off x="2457099" y="3381179"/>
          <a:ext cx="1764000" cy="3143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00">
                  <a:extLst>
                    <a:ext uri="{9D8B030D-6E8A-4147-A177-3AD203B41FA5}">
                      <a16:colId xmlns:a16="http://schemas.microsoft.com/office/drawing/2014/main" xmlns="" val="2619208559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xmlns="" val="1049072407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xmlns="" val="69623648"/>
                    </a:ext>
                  </a:extLst>
                </a:gridCol>
              </a:tblGrid>
              <a:tr h="2256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No</a:t>
                      </a:r>
                      <a:endParaRPr lang="ko-KR" altLang="en-US" sz="100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Code</a:t>
                      </a:r>
                      <a:endParaRPr lang="ko-KR" altLang="en-US" sz="100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외관 불량 항목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7449860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19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PPNH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Plain Pinhole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56533246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20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PDMG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Plain Damage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48605567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21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INLN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Insulation Line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4627365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22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INPH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Insulation Pinhole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581384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23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INID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Insulation Island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32238958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24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INDM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Insulation Damage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20459573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25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INGP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Insulation</a:t>
                      </a:r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 Gap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9546281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26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CNTT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Connection Tape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78910835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27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TBDT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Tab Deformation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20035592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28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NGTG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NG Tag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49900151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29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TBBR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Tab Burr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8768158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30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SCRP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Scrap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4465065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31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TCAA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Top-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Cathod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-Anode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49152199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32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TCSS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Top-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Cathod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-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Sepa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71794059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33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TCAS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Top-Anode-Anode-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Sepa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66798292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34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TASS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Top-Anode-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Sepa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54434413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35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BCAA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Bottom-Cathode-Anode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05252638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36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BCSS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Bottom-Cathode-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Sepa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71086678"/>
                  </a:ext>
                </a:extLst>
              </a:tr>
            </a:tbl>
          </a:graphicData>
        </a:graphic>
      </p:graphicFrame>
      <p:graphicFrame>
        <p:nvGraphicFramePr>
          <p:cNvPr id="49" name="표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999131180"/>
              </p:ext>
            </p:extLst>
          </p:nvPr>
        </p:nvGraphicFramePr>
        <p:xfrm>
          <a:off x="4276303" y="3381178"/>
          <a:ext cx="2017177" cy="31434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00">
                  <a:extLst>
                    <a:ext uri="{9D8B030D-6E8A-4147-A177-3AD203B41FA5}">
                      <a16:colId xmlns:a16="http://schemas.microsoft.com/office/drawing/2014/main" xmlns="" val="2619208559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xmlns="" val="1049072407"/>
                    </a:ext>
                  </a:extLst>
                </a:gridCol>
                <a:gridCol w="1405177">
                  <a:extLst>
                    <a:ext uri="{9D8B030D-6E8A-4147-A177-3AD203B41FA5}">
                      <a16:colId xmlns:a16="http://schemas.microsoft.com/office/drawing/2014/main" xmlns="" val="69623648"/>
                    </a:ext>
                  </a:extLst>
                </a:gridCol>
              </a:tblGrid>
              <a:tr h="225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No</a:t>
                      </a:r>
                      <a:endParaRPr lang="ko-KR" altLang="en-US" sz="100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Code</a:t>
                      </a:r>
                      <a:endParaRPr lang="ko-KR" altLang="en-US" sz="100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외관 불량 항목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7449860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37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BCAS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Bottom-Cathode-Anode-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Sepa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56533246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38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BASS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Bottom-Anode-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Sepa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48605567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39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ABIM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Abnormal Vision Image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4627365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40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ABNT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Abnormal None Tab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581384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41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TBOV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Tab Over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32238958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42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TBSO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Shoulder Over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20459573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43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TBSI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Shoulder Inner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9546281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44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SPTR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Sepa Torn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78910835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45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ABGR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Abnormal Gripper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20035592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46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EDCL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Edge Color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49900151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47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SFCL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Surface Color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8768158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48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NOHG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No Height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4465065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49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SMFD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Small Folded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49152199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50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BGFD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Big Folded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71794059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51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SDSL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Side Sealing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66798292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52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OTFR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Out Frame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54434413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53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CNOF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Corner</a:t>
                      </a:r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sz="1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OutFrame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05252638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54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TBFD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TAB Folded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83670504"/>
                  </a:ext>
                </a:extLst>
              </a:tr>
            </a:tbl>
          </a:graphicData>
        </a:graphic>
      </p:graphicFrame>
      <p:graphicFrame>
        <p:nvGraphicFramePr>
          <p:cNvPr id="53" name="표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24791868"/>
              </p:ext>
            </p:extLst>
          </p:nvPr>
        </p:nvGraphicFramePr>
        <p:xfrm>
          <a:off x="7967426" y="3381178"/>
          <a:ext cx="1586149" cy="3155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00">
                  <a:extLst>
                    <a:ext uri="{9D8B030D-6E8A-4147-A177-3AD203B41FA5}">
                      <a16:colId xmlns:a16="http://schemas.microsoft.com/office/drawing/2014/main" xmlns="" val="2619208559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xmlns="" val="1049072407"/>
                    </a:ext>
                  </a:extLst>
                </a:gridCol>
                <a:gridCol w="974149">
                  <a:extLst>
                    <a:ext uri="{9D8B030D-6E8A-4147-A177-3AD203B41FA5}">
                      <a16:colId xmlns:a16="http://schemas.microsoft.com/office/drawing/2014/main" xmlns="" val="69623648"/>
                    </a:ext>
                  </a:extLst>
                </a:gridCol>
              </a:tblGrid>
              <a:tr h="22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No</a:t>
                      </a:r>
                      <a:endParaRPr lang="ko-KR" altLang="en-US" sz="100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Code</a:t>
                      </a:r>
                      <a:endParaRPr lang="ko-KR" altLang="en-US" sz="100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외관 불량 항목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74498600"/>
                  </a:ext>
                </a:extLst>
              </a:tr>
              <a:tr h="1619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73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CNTM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Contamination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5813840"/>
                  </a:ext>
                </a:extLst>
              </a:tr>
              <a:tr h="1619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74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WRKL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Wrinkle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32238958"/>
                  </a:ext>
                </a:extLst>
              </a:tr>
              <a:tr h="1619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75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GRPR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Grade Printing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20459573"/>
                  </a:ext>
                </a:extLst>
              </a:tr>
              <a:tr h="1619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76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TAPE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Tape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9546281"/>
                  </a:ext>
                </a:extLst>
              </a:tr>
              <a:tr h="1619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77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PRNT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Printing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78910835"/>
                  </a:ext>
                </a:extLst>
              </a:tr>
              <a:tr h="1619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78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CUTT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Cutting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20035592"/>
                  </a:ext>
                </a:extLst>
              </a:tr>
              <a:tr h="1619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79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BURR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Burrr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49900151"/>
                  </a:ext>
                </a:extLst>
              </a:tr>
              <a:tr h="1619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80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TORN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Torn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87681580"/>
                  </a:ext>
                </a:extLst>
              </a:tr>
              <a:tr h="1619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81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DFMT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Deformation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4465065"/>
                  </a:ext>
                </a:extLst>
              </a:tr>
              <a:tr h="1619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82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BLBD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Black Bead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49152199"/>
                  </a:ext>
                </a:extLst>
              </a:tr>
              <a:tr h="1619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83</a:t>
                      </a: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FLPH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Foil Pinhole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71794059"/>
                  </a:ext>
                </a:extLst>
              </a:tr>
              <a:tr h="1619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84</a:t>
                      </a: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FLTR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Foil Torn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66798292"/>
                  </a:ext>
                </a:extLst>
              </a:tr>
              <a:tr h="1619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85</a:t>
                      </a: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INNC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Insulation Non-Coating</a:t>
                      </a:r>
                    </a:p>
                  </a:txBody>
                  <a:tcPr marL="0" marR="0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11450799"/>
                  </a:ext>
                </a:extLst>
              </a:tr>
              <a:tr h="1619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86</a:t>
                      </a: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WAVE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WAVE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58483123"/>
                  </a:ext>
                </a:extLst>
              </a:tr>
              <a:tr h="1619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87</a:t>
                      </a: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RPDF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Repeat Defect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54663886"/>
                  </a:ext>
                </a:extLst>
              </a:tr>
              <a:tr h="1619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88</a:t>
                      </a: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WIDT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Width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49258001"/>
                  </a:ext>
                </a:extLst>
              </a:tr>
              <a:tr h="1619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89</a:t>
                      </a: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HEIG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Height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9131308"/>
                  </a:ext>
                </a:extLst>
              </a:tr>
              <a:tr h="16192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90</a:t>
                      </a: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TEST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Test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4770135"/>
                  </a:ext>
                </a:extLst>
              </a:tr>
            </a:tbl>
          </a:graphicData>
        </a:graphic>
      </p:graphicFrame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812364916"/>
              </p:ext>
            </p:extLst>
          </p:nvPr>
        </p:nvGraphicFramePr>
        <p:xfrm>
          <a:off x="6348684" y="3381179"/>
          <a:ext cx="1563538" cy="3143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00">
                  <a:extLst>
                    <a:ext uri="{9D8B030D-6E8A-4147-A177-3AD203B41FA5}">
                      <a16:colId xmlns:a16="http://schemas.microsoft.com/office/drawing/2014/main" xmlns="" val="2619208559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xmlns="" val="1049072407"/>
                    </a:ext>
                  </a:extLst>
                </a:gridCol>
                <a:gridCol w="951538">
                  <a:extLst>
                    <a:ext uri="{9D8B030D-6E8A-4147-A177-3AD203B41FA5}">
                      <a16:colId xmlns:a16="http://schemas.microsoft.com/office/drawing/2014/main" xmlns="" val="69623648"/>
                    </a:ext>
                  </a:extLst>
                </a:gridCol>
              </a:tblGrid>
              <a:tr h="2256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No</a:t>
                      </a:r>
                      <a:endParaRPr lang="ko-KR" altLang="en-US" sz="100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Code</a:t>
                      </a:r>
                      <a:endParaRPr lang="ko-KR" altLang="en-US" sz="100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외관 불량 항목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7449860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55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SPFD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Sepa Folded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56533246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56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SPWR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Sepa Wrinkle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48605567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57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DUST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Dust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4627365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58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TBTR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TAB Torn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581384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59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TBWR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TAB Wrinkle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32238958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60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TBDF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TAB Defect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20459573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61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FADF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FA Defect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9546281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62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TADF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TA Defect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78910835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63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EADF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EA Defect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20035592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64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EAWT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EA White Defect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49900151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65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EADR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EA Dark Defect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8768158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66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돋움" panose="020B0600000101010101" pitchFamily="50" charset="-127"/>
                        </a:rPr>
                        <a:t>EAWR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EA Wrinkle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4465065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67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돋움" panose="020B0600000101010101" pitchFamily="50" charset="-127"/>
                        </a:rPr>
                        <a:t>NOTP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Non Tape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49152199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68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TBCR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TAB Crack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71794059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69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TPSH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Tape Shift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66798292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70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TPUC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Tape Un-Covered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54434413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71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WKWD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Weak Welding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05252638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72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SPTT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Spatter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02988680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4750250" y="6627344"/>
            <a:ext cx="4203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1 / 19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062676" y="3117737"/>
            <a:ext cx="137569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>
                <a:solidFill>
                  <a:srgbClr val="0066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※ </a:t>
            </a:r>
            <a:r>
              <a:rPr lang="ko-KR" altLang="en-US" sz="1050" dirty="0">
                <a:solidFill>
                  <a:srgbClr val="0066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외관 불량 항목 정의</a:t>
            </a:r>
            <a:endParaRPr lang="ko-KR" altLang="en-US" dirty="0">
              <a:solidFill>
                <a:srgbClr val="006600"/>
              </a:solidFill>
            </a:endParaRPr>
          </a:p>
        </p:txBody>
      </p:sp>
      <p:sp>
        <p:nvSpPr>
          <p:cNvPr id="28" name="실행 단추: 앞으로 또는 다음 27">
            <a:hlinkClick r:id="rId3" action="ppaction://hlinksldjump" highlightClick="1"/>
          </p:cNvPr>
          <p:cNvSpPr/>
          <p:nvPr/>
        </p:nvSpPr>
        <p:spPr>
          <a:xfrm>
            <a:off x="9405956" y="3165914"/>
            <a:ext cx="147619" cy="157561"/>
          </a:xfrm>
          <a:prstGeom prst="actionButtonForwardNex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9" name="실행 단추: 앞으로 또는 다음 28">
            <a:hlinkClick r:id="rId4" action="ppaction://hlinksldjump" highlightClick="1"/>
          </p:cNvPr>
          <p:cNvSpPr/>
          <p:nvPr/>
        </p:nvSpPr>
        <p:spPr>
          <a:xfrm>
            <a:off x="8676715" y="2374730"/>
            <a:ext cx="147619" cy="157561"/>
          </a:xfrm>
          <a:prstGeom prst="actionButtonForwardNex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5732" y="690421"/>
            <a:ext cx="853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1. Composition of Vision Cosmetic Defect Code </a:t>
            </a:r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781309" y="1232955"/>
            <a:ext cx="374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B	</a:t>
            </a:r>
            <a:endParaRPr lang="ko-KR" altLang="en-US" sz="2400" dirty="0">
              <a:latin typeface="Arial Narrow" panose="020B060602020203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719212" y="1132706"/>
            <a:ext cx="498764" cy="586523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12578" y="1052566"/>
            <a:ext cx="374073" cy="250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①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140419" y="1046675"/>
            <a:ext cx="374073" cy="250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③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2424325" y="1124816"/>
            <a:ext cx="498764" cy="586523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488706" y="1207291"/>
            <a:ext cx="374570" cy="417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C</a:t>
            </a:r>
            <a:endParaRPr lang="ko-KR" altLang="en-US" sz="2400" dirty="0">
              <a:latin typeface="Arial Narrow" panose="020B060602020203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004394" y="1118429"/>
            <a:ext cx="498764" cy="586523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70654" y="1210929"/>
            <a:ext cx="374570" cy="417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</a:t>
            </a:r>
            <a:endParaRPr lang="ko-KR" altLang="en-US" sz="2400" dirty="0">
              <a:latin typeface="Arial Narrow" panose="020B060602020203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454256" y="1046675"/>
            <a:ext cx="374073" cy="250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②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3131500" y="1124816"/>
            <a:ext cx="498764" cy="586523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195881" y="1207291"/>
            <a:ext cx="374570" cy="417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D</a:t>
            </a:r>
            <a:endParaRPr lang="ko-KR" altLang="en-US" sz="2400" dirty="0">
              <a:latin typeface="Arial Narrow" panose="020B060602020203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850025" y="1046675"/>
            <a:ext cx="374073" cy="250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④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612016" y="1759139"/>
            <a:ext cx="90090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※ </a:t>
            </a:r>
            <a:r>
              <a: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영문 </a:t>
            </a:r>
            <a:r>
              <a:rPr lang="ko-KR" altLang="en-US" sz="1200" dirty="0" err="1">
                <a:latin typeface="Arial Narrow" panose="020B0606020202030204" pitchFamily="34" charset="0"/>
                <a:ea typeface="LG스마트체 Regular" panose="020B0600000101010101" pitchFamily="50" charset="-127"/>
              </a:rPr>
              <a:t>불량명을</a:t>
            </a:r>
            <a:r>
              <a: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기준으로 </a:t>
            </a:r>
            <a:r>
              <a:rPr lang="en-US" altLang="ko-KR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4</a:t>
            </a:r>
            <a:r>
              <a: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자리 알파벳 약어로 적용 </a:t>
            </a:r>
            <a:r>
              <a:rPr lang="en-US" altLang="ko-KR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(</a:t>
            </a:r>
            <a:r>
              <a: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특별한 사유가 </a:t>
            </a:r>
            <a:r>
              <a:rPr lang="ko-KR" altLang="en-US" sz="1200" dirty="0" err="1">
                <a:latin typeface="Arial Narrow" panose="020B0606020202030204" pitchFamily="34" charset="0"/>
                <a:ea typeface="LG스마트체 Regular" panose="020B0600000101010101" pitchFamily="50" charset="-127"/>
              </a:rPr>
              <a:t>없는한</a:t>
            </a:r>
            <a:r>
              <a: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해당 </a:t>
            </a:r>
            <a:r>
              <a:rPr lang="ko-KR" altLang="en-US" sz="1200" dirty="0" err="1">
                <a:latin typeface="Arial Narrow" panose="020B0606020202030204" pitchFamily="34" charset="0"/>
                <a:ea typeface="LG스마트체 Regular" panose="020B0600000101010101" pitchFamily="50" charset="-127"/>
              </a:rPr>
              <a:t>불량명</a:t>
            </a:r>
            <a:r>
              <a: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영어 단어에 포함된 </a:t>
            </a:r>
            <a:r>
              <a:rPr lang="en-US" altLang="ko-KR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4</a:t>
            </a:r>
            <a:r>
              <a: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개 자음으로 구성할 것</a:t>
            </a:r>
            <a:r>
              <a:rPr lang="en-US" altLang="ko-KR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) </a:t>
            </a:r>
            <a:r>
              <a: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하고</a:t>
            </a:r>
            <a:endParaRPr lang="en-US" altLang="ko-KR" sz="1200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r>
              <a:rPr lang="en-US" altLang="ko-KR" sz="1200" dirty="0">
                <a:solidFill>
                  <a:srgbClr val="0000CC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    </a:t>
            </a:r>
            <a:r>
              <a: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동일 불량 항목 기준 불량 개수 및 크기 등으로 추가 세분화 필요 시</a:t>
            </a:r>
            <a:r>
              <a:rPr lang="en-US" altLang="ko-KR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, 5</a:t>
            </a:r>
            <a:r>
              <a: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번째 자리에 숫자</a:t>
            </a:r>
            <a:r>
              <a:rPr lang="en-US" altLang="ko-KR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(1~9) Code </a:t>
            </a:r>
            <a:r>
              <a: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추가하여 구분 사용 </a:t>
            </a:r>
            <a:endParaRPr lang="en-US" altLang="ko-KR" sz="1200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r>
              <a:rPr lang="en-US" altLang="ko-KR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※</a:t>
            </a:r>
            <a:r>
              <a: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외관 불량 코드에 공백 및 </a:t>
            </a:r>
            <a:r>
              <a:rPr lang="ko-KR" altLang="en-US" sz="1200" dirty="0" err="1">
                <a:latin typeface="Arial Narrow" panose="020B0606020202030204" pitchFamily="34" charset="0"/>
                <a:ea typeface="LG스마트체 Regular" panose="020B0600000101010101" pitchFamily="50" charset="-127"/>
              </a:rPr>
              <a:t>언더바</a:t>
            </a:r>
            <a:r>
              <a:rPr lang="en-US" altLang="ko-KR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(_) </a:t>
            </a:r>
            <a:r>
              <a: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포함 불가</a:t>
            </a:r>
          </a:p>
          <a:p>
            <a:r>
              <a: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※ </a:t>
            </a:r>
            <a:r>
              <a: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현지 </a:t>
            </a:r>
            <a:r>
              <a:rPr lang="en-US" altLang="ko-KR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Operator </a:t>
            </a:r>
            <a:r>
              <a: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편의성을 위해 실시간모니터링 및 검사정보조회 시스템에서 외관 불량 코드 선택 시</a:t>
            </a:r>
            <a:r>
              <a:rPr lang="en-US" altLang="ko-KR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, Full Description 4</a:t>
            </a:r>
            <a:r>
              <a: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개 언어로 표기</a:t>
            </a:r>
          </a:p>
          <a:p>
            <a:r>
              <a: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※ </a:t>
            </a:r>
            <a:r>
              <a: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불량 발생 비전 및 위치 정보는 별도 확인 가능하므로 외관 불량 항목 코드에 비전검사기명 및 위치 정보는 불량 코드에 미포함</a:t>
            </a:r>
            <a:endParaRPr lang="en-US" altLang="ko-KR" sz="1200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r>
              <a:rPr lang="en-US" altLang="ko-KR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     (</a:t>
            </a:r>
            <a:r>
              <a: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단</a:t>
            </a:r>
            <a:r>
              <a:rPr lang="en-US" altLang="ko-KR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, </a:t>
            </a:r>
            <a:r>
              <a: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불량 위치에 대한 세분화가 필요한 비전에 한해 불량</a:t>
            </a:r>
            <a:r>
              <a:rPr lang="en-US" altLang="ko-KR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코드에 일부 위치 정보 추가 반영</a:t>
            </a:r>
            <a:r>
              <a:rPr lang="en-US" altLang="ko-KR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  <a:endParaRPr lang="ko-KR" altLang="en-US" sz="1200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404251" y="1599371"/>
            <a:ext cx="365516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>
                <a:solidFill>
                  <a:srgbClr val="0066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┌ 단어 길이가 짧은 </a:t>
            </a:r>
            <a:r>
              <a:rPr lang="ko-KR" altLang="en-US" sz="900" dirty="0" err="1">
                <a:solidFill>
                  <a:srgbClr val="0066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불량명</a:t>
            </a:r>
            <a:r>
              <a:rPr lang="ko-KR" altLang="en-US" sz="900" dirty="0">
                <a:solidFill>
                  <a:srgbClr val="0066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900" dirty="0">
                <a:solidFill>
                  <a:srgbClr val="0066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or </a:t>
            </a:r>
            <a:r>
              <a:rPr lang="ko-KR" altLang="en-US" sz="900" dirty="0">
                <a:solidFill>
                  <a:srgbClr val="0066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업체</a:t>
            </a:r>
            <a:r>
              <a:rPr lang="en-US" altLang="ko-KR" sz="900" dirty="0">
                <a:solidFill>
                  <a:srgbClr val="0066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/</a:t>
            </a:r>
            <a:r>
              <a:rPr lang="ko-KR" altLang="en-US" sz="900" dirty="0">
                <a:solidFill>
                  <a:srgbClr val="0066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현업에서 통상 사용되는 별도 약어 존재 등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3841106" y="1124816"/>
            <a:ext cx="498764" cy="586523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905487" y="1207291"/>
            <a:ext cx="374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1</a:t>
            </a:r>
            <a:endParaRPr lang="ko-KR" altLang="en-US" sz="2400" dirty="0">
              <a:latin typeface="Arial Narrow" panose="020B060602020203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559631" y="1046675"/>
            <a:ext cx="374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⑤</a:t>
            </a:r>
          </a:p>
        </p:txBody>
      </p:sp>
    </p:spTree>
    <p:extLst>
      <p:ext uri="{BB962C8B-B14F-4D97-AF65-F5344CB8AC3E}">
        <p14:creationId xmlns:p14="http://schemas.microsoft.com/office/powerpoint/2010/main" xmlns="" val="34561036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9382" y="-8317"/>
            <a:ext cx="91439" cy="590208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5636" y="220872"/>
            <a:ext cx="875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Vision</a:t>
            </a:r>
            <a:r>
              <a:rPr lang="en-US" altLang="ko-KR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ko-KR" altLang="en-US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검사기 외관 불량 코드 </a:t>
            </a:r>
            <a:r>
              <a:rPr lang="en-US" altLang="ko-KR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Ground Rule _ </a:t>
            </a:r>
            <a:r>
              <a:rPr lang="ko-KR" altLang="en-US" sz="15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자동차 활성화 공정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5732" y="681739"/>
            <a:ext cx="853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1. Vision Cosmetic Defect Code </a:t>
            </a:r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233410446"/>
              </p:ext>
            </p:extLst>
          </p:nvPr>
        </p:nvGraphicFramePr>
        <p:xfrm>
          <a:off x="5967367" y="1006229"/>
          <a:ext cx="3513321" cy="1179434"/>
        </p:xfrm>
        <a:graphic>
          <a:graphicData uri="http://schemas.openxmlformats.org/drawingml/2006/table">
            <a:tbl>
              <a:tblPr/>
              <a:tblGrid>
                <a:gridCol w="1874044">
                  <a:extLst>
                    <a:ext uri="{9D8B030D-6E8A-4147-A177-3AD203B41FA5}">
                      <a16:colId xmlns:a16="http://schemas.microsoft.com/office/drawing/2014/main" xmlns="" val="2296501595"/>
                    </a:ext>
                  </a:extLst>
                </a:gridCol>
                <a:gridCol w="871268">
                  <a:extLst>
                    <a:ext uri="{9D8B030D-6E8A-4147-A177-3AD203B41FA5}">
                      <a16:colId xmlns:a16="http://schemas.microsoft.com/office/drawing/2014/main" xmlns="" val="100059160"/>
                    </a:ext>
                  </a:extLst>
                </a:gridCol>
                <a:gridCol w="768009">
                  <a:extLst>
                    <a:ext uri="{9D8B030D-6E8A-4147-A177-3AD203B41FA5}">
                      <a16:colId xmlns:a16="http://schemas.microsoft.com/office/drawing/2014/main" xmlns="" val="3506863262"/>
                    </a:ext>
                  </a:extLst>
                </a:gridCol>
              </a:tblGrid>
              <a:tr h="219075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altLang="ko-KR" sz="105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※ </a:t>
                      </a:r>
                      <a:r>
                        <a:rPr lang="ko-KR" altLang="en-US" sz="105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검사정보통신사양 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5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활성화 공정 외관 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Defect MSG Rule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5054448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항목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Description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Format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083776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DEFECT_INSP_POSITION*</a:t>
                      </a:r>
                    </a:p>
                  </a:txBody>
                  <a:tcPr marL="36000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검출 불량 위치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*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Region Type</a:t>
                      </a:r>
                    </a:p>
                  </a:txBody>
                  <a:tcPr marL="360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10646620"/>
                  </a:ext>
                </a:extLst>
              </a:tr>
              <a:tr h="21740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DEFECT_TYPE_RULE_BASE_NAME</a:t>
                      </a:r>
                    </a:p>
                  </a:txBody>
                  <a:tcPr marL="36000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불량유형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자리 </a:t>
                      </a:r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Code</a:t>
                      </a:r>
                    </a:p>
                  </a:txBody>
                  <a:tcPr marL="360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7703144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DEFECT_CAMERA_LOCATION</a:t>
                      </a:r>
                    </a:p>
                  </a:txBody>
                  <a:tcPr marL="36000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카메라 위치</a:t>
                      </a:r>
                    </a:p>
                  </a:txBody>
                  <a:tcPr marL="360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Top/Bottom…</a:t>
                      </a:r>
                    </a:p>
                  </a:txBody>
                  <a:tcPr marL="360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30408895"/>
                  </a:ext>
                </a:extLst>
              </a:tr>
            </a:tbl>
          </a:graphicData>
        </a:graphic>
      </p:graphicFrame>
      <p:pic>
        <p:nvPicPr>
          <p:cNvPr id="8" name="그림 7" descr="image001">
            <a:extLst>
              <a:ext uri="{FF2B5EF4-FFF2-40B4-BE49-F238E27FC236}">
                <a16:creationId xmlns:a16="http://schemas.microsoft.com/office/drawing/2014/main" xmlns="" id="{00000000-0008-0000-0100-0000020000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6416771" y="2639610"/>
            <a:ext cx="2752166" cy="304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415636" y="6266863"/>
            <a:ext cx="39549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0066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*Code </a:t>
            </a:r>
            <a:r>
              <a:rPr lang="ko-KR" altLang="en-US" sz="1000" dirty="0">
                <a:solidFill>
                  <a:srgbClr val="0066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부여 순서</a:t>
            </a:r>
            <a:r>
              <a:rPr lang="en-US" altLang="ko-KR" sz="1000" dirty="0">
                <a:solidFill>
                  <a:srgbClr val="0066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: R</a:t>
            </a:r>
            <a:r>
              <a:rPr lang="ko-KR" altLang="en-US" sz="1000" dirty="0" err="1">
                <a:solidFill>
                  <a:srgbClr val="0066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e</a:t>
            </a:r>
            <a:r>
              <a:rPr lang="en-US" altLang="ko-KR" sz="1000" dirty="0">
                <a:solidFill>
                  <a:srgbClr val="0066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g</a:t>
            </a:r>
            <a:r>
              <a:rPr lang="ko-KR" altLang="en-US" sz="1000" dirty="0" err="1">
                <a:solidFill>
                  <a:srgbClr val="0066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ion</a:t>
            </a:r>
            <a:r>
              <a:rPr lang="ko-KR" altLang="en-US" sz="1000" dirty="0">
                <a:solidFill>
                  <a:srgbClr val="0066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000" dirty="0">
                <a:solidFill>
                  <a:srgbClr val="0066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Type</a:t>
            </a:r>
            <a:r>
              <a:rPr lang="ko-KR" altLang="en-US" sz="1000" dirty="0">
                <a:solidFill>
                  <a:srgbClr val="0066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_</a:t>
            </a:r>
            <a:r>
              <a:rPr lang="en-US" altLang="ko-KR" sz="1000" dirty="0">
                <a:solidFill>
                  <a:srgbClr val="0066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D</a:t>
            </a:r>
            <a:r>
              <a:rPr lang="ko-KR" altLang="en-US" sz="1000" dirty="0" err="1">
                <a:solidFill>
                  <a:srgbClr val="0066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efect</a:t>
            </a:r>
            <a:r>
              <a:rPr lang="ko-KR" altLang="en-US" sz="1000" dirty="0">
                <a:solidFill>
                  <a:srgbClr val="0066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000" dirty="0">
                <a:solidFill>
                  <a:srgbClr val="0066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Type</a:t>
            </a:r>
            <a:r>
              <a:rPr lang="ko-KR" altLang="en-US" sz="1000" dirty="0">
                <a:solidFill>
                  <a:srgbClr val="0066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_</a:t>
            </a:r>
            <a:r>
              <a:rPr lang="en-US" altLang="ko-KR" sz="1000" dirty="0">
                <a:solidFill>
                  <a:srgbClr val="0066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S</a:t>
            </a:r>
            <a:r>
              <a:rPr lang="ko-KR" altLang="en-US" sz="1000" dirty="0" err="1">
                <a:solidFill>
                  <a:srgbClr val="0066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urface</a:t>
            </a:r>
            <a:r>
              <a:rPr lang="ko-KR" altLang="en-US" sz="1000" dirty="0">
                <a:solidFill>
                  <a:srgbClr val="0066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000" dirty="0">
                <a:solidFill>
                  <a:srgbClr val="0066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Type (</a:t>
            </a:r>
            <a:r>
              <a:rPr lang="en-US" altLang="ko-KR" sz="1000" dirty="0" err="1">
                <a:solidFill>
                  <a:srgbClr val="0066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Ex.Body</a:t>
            </a:r>
            <a:r>
              <a:rPr lang="en-US" altLang="ko-KR" sz="1000" dirty="0">
                <a:solidFill>
                  <a:srgbClr val="0066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-Dent-Top) </a:t>
            </a:r>
            <a:endParaRPr lang="ko-KR" altLang="en-US" sz="1000" dirty="0">
              <a:solidFill>
                <a:srgbClr val="006600"/>
              </a:solidFill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267334838"/>
              </p:ext>
            </p:extLst>
          </p:nvPr>
        </p:nvGraphicFramePr>
        <p:xfrm>
          <a:off x="523875" y="1074027"/>
          <a:ext cx="5157897" cy="31322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8185">
                  <a:extLst>
                    <a:ext uri="{9D8B030D-6E8A-4147-A177-3AD203B41FA5}">
                      <a16:colId xmlns:a16="http://schemas.microsoft.com/office/drawing/2014/main" xmlns="" val="1316826636"/>
                    </a:ext>
                  </a:extLst>
                </a:gridCol>
                <a:gridCol w="907602">
                  <a:extLst>
                    <a:ext uri="{9D8B030D-6E8A-4147-A177-3AD203B41FA5}">
                      <a16:colId xmlns:a16="http://schemas.microsoft.com/office/drawing/2014/main" xmlns="" val="3752170180"/>
                    </a:ext>
                  </a:extLst>
                </a:gridCol>
                <a:gridCol w="1951055">
                  <a:extLst>
                    <a:ext uri="{9D8B030D-6E8A-4147-A177-3AD203B41FA5}">
                      <a16:colId xmlns:a16="http://schemas.microsoft.com/office/drawing/2014/main" xmlns="" val="1282821082"/>
                    </a:ext>
                  </a:extLst>
                </a:gridCol>
                <a:gridCol w="1951055">
                  <a:extLst>
                    <a:ext uri="{9D8B030D-6E8A-4147-A177-3AD203B41FA5}">
                      <a16:colId xmlns:a16="http://schemas.microsoft.com/office/drawing/2014/main" xmlns="" val="4284014560"/>
                    </a:ext>
                  </a:extLst>
                </a:gridCol>
              </a:tblGrid>
              <a:tr h="16112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baseline="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No</a:t>
                      </a:r>
                      <a:endParaRPr lang="ko-KR" altLang="en-US" sz="10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5666" marR="5666" marT="5666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baseline="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Code</a:t>
                      </a:r>
                      <a:endParaRPr lang="ko-KR" altLang="en-US" sz="10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5666" marR="5666" marT="5666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외관 불량 항목 </a:t>
                      </a:r>
                      <a:r>
                        <a:rPr lang="en-US" altLang="ko-KR" sz="1000" b="1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en-US" sz="1000" b="1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KOR.)</a:t>
                      </a:r>
                      <a:endParaRPr lang="en-US" sz="10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5666" marR="5666" marT="5666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외관 불량 항목 </a:t>
                      </a:r>
                      <a:r>
                        <a:rPr lang="en-US" altLang="ko-KR" sz="1000" b="1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en-US" sz="1000" b="1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ENG.)</a:t>
                      </a:r>
                      <a:endParaRPr lang="en-US" sz="10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5666" marR="5666" marT="5666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83625310"/>
                  </a:ext>
                </a:extLst>
              </a:tr>
              <a:tr h="165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DENT</a:t>
                      </a:r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찍힘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Dent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63856651"/>
                  </a:ext>
                </a:extLst>
              </a:tr>
              <a:tr h="165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baseline="0" dirty="0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SCRT</a:t>
                      </a:r>
                      <a:endParaRPr lang="en-US" sz="1000" b="0" i="0" u="none" strike="noStrike" baseline="0" dirty="0">
                        <a:solidFill>
                          <a:srgbClr val="FF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긁힘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Scratch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62162889"/>
                  </a:ext>
                </a:extLst>
              </a:tr>
              <a:tr h="165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3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baseline="0" dirty="0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PRTS</a:t>
                      </a:r>
                      <a:endParaRPr lang="en-US" sz="1000" b="0" i="0" u="none" strike="noStrike" baseline="0" dirty="0">
                        <a:solidFill>
                          <a:srgbClr val="FF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돌출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Protrusion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44110173"/>
                  </a:ext>
                </a:extLst>
              </a:tr>
              <a:tr h="165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baseline="0" dirty="0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CNTM</a:t>
                      </a:r>
                      <a:endParaRPr lang="en-US" sz="1000" b="0" i="0" u="none" strike="noStrike" baseline="0" dirty="0">
                        <a:solidFill>
                          <a:srgbClr val="FF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오염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Contamination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01212757"/>
                  </a:ext>
                </a:extLst>
              </a:tr>
              <a:tr h="165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5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WRKL</a:t>
                      </a:r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주름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Wrinkle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83402929"/>
                  </a:ext>
                </a:extLst>
              </a:tr>
              <a:tr h="165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6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DUST</a:t>
                      </a:r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이물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Dust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51128208"/>
                  </a:ext>
                </a:extLst>
              </a:tr>
              <a:tr h="165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7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GRPR</a:t>
                      </a:r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등급마크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Grade Printing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52810238"/>
                  </a:ext>
                </a:extLst>
              </a:tr>
              <a:tr h="165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8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ABIM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비정상 비전 상태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Abnormal Vision Image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88553188"/>
                  </a:ext>
                </a:extLst>
              </a:tr>
              <a:tr h="165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9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TAPE</a:t>
                      </a:r>
                    </a:p>
                  </a:txBody>
                  <a:tcPr marL="5666" marR="5666" marT="5666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테이프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Tape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18786153"/>
                  </a:ext>
                </a:extLst>
              </a:tr>
              <a:tr h="165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10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WIDT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폭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Width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35332589"/>
                  </a:ext>
                </a:extLst>
              </a:tr>
              <a:tr h="165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11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HEIG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높이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Height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82330098"/>
                  </a:ext>
                </a:extLst>
              </a:tr>
              <a:tr h="165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12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PRNT</a:t>
                      </a:r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인쇄부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Printing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16051034"/>
                  </a:ext>
                </a:extLst>
              </a:tr>
              <a:tr h="165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13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CUTT</a:t>
                      </a:r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커팅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Cutting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49873950"/>
                  </a:ext>
                </a:extLst>
              </a:tr>
              <a:tr h="165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14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BURR</a:t>
                      </a:r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버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Burrr</a:t>
                      </a:r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93143169"/>
                  </a:ext>
                </a:extLst>
              </a:tr>
              <a:tr h="165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15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TORN</a:t>
                      </a:r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찢어짐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Torn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05246594"/>
                  </a:ext>
                </a:extLst>
              </a:tr>
              <a:tr h="165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16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baseline="0" dirty="0">
                          <a:solidFill>
                            <a:srgbClr val="FF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DFMT</a:t>
                      </a:r>
                      <a:endParaRPr lang="en-US" sz="1000" b="0" i="0" u="none" strike="noStrike" baseline="0" dirty="0">
                        <a:solidFill>
                          <a:srgbClr val="FF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변형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Deformation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10597102"/>
                  </a:ext>
                </a:extLst>
              </a:tr>
              <a:tr h="165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17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IMSI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합산 점수 부족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???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36570185"/>
                  </a:ext>
                </a:extLst>
              </a:tr>
              <a:tr h="1650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18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TEST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테스트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Test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53261625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048100" y="2239500"/>
            <a:ext cx="3360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6600"/>
                </a:solidFill>
                <a:ea typeface="LG스마트체 Regular" panose="020B0600000101010101" pitchFamily="50" charset="-127"/>
              </a:rPr>
              <a:t>*</a:t>
            </a:r>
            <a:r>
              <a:rPr lang="ko-KR" altLang="en-US" sz="1000" dirty="0">
                <a:solidFill>
                  <a:srgbClr val="006600"/>
                </a:solidFill>
                <a:ea typeface="LG스마트체 Regular" panose="020B0600000101010101" pitchFamily="50" charset="-127"/>
              </a:rPr>
              <a:t>불량 위치 </a:t>
            </a:r>
            <a:r>
              <a:rPr lang="en-US" altLang="ko-KR" sz="1000" dirty="0">
                <a:solidFill>
                  <a:srgbClr val="006600"/>
                </a:solidFill>
                <a:ea typeface="LG스마트체 Regular" panose="020B0600000101010101" pitchFamily="50" charset="-127"/>
              </a:rPr>
              <a:t>: LEAD/LEAD FILM/SEALING/TERRACE/BODY/EAR/</a:t>
            </a:r>
          </a:p>
          <a:p>
            <a:r>
              <a:rPr lang="en-US" altLang="ko-KR" sz="1000" dirty="0">
                <a:solidFill>
                  <a:srgbClr val="006600"/>
                </a:solidFill>
                <a:ea typeface="LG스마트체 Regular" panose="020B0600000101010101" pitchFamily="50" charset="-127"/>
              </a:rPr>
              <a:t>                      SIDE FOLDING/LONG SIDE/SHORT SIDE</a:t>
            </a:r>
            <a:endParaRPr lang="ko-KR" altLang="en-US" sz="1000" dirty="0">
              <a:solidFill>
                <a:srgbClr val="006600"/>
              </a:solidFill>
              <a:ea typeface="LG스마트체 Regular" panose="020B0600000101010101" pitchFamily="50" charset="-127"/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967367" y="2151299"/>
            <a:ext cx="3594146" cy="3422463"/>
          </a:xfrm>
          <a:prstGeom prst="roundRect">
            <a:avLst>
              <a:gd name="adj" fmla="val 8006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198819041"/>
              </p:ext>
            </p:extLst>
          </p:nvPr>
        </p:nvGraphicFramePr>
        <p:xfrm>
          <a:off x="5967367" y="5887525"/>
          <a:ext cx="3594148" cy="56566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8537">
                  <a:extLst>
                    <a:ext uri="{9D8B030D-6E8A-4147-A177-3AD203B41FA5}">
                      <a16:colId xmlns:a16="http://schemas.microsoft.com/office/drawing/2014/main" xmlns="" val="910753855"/>
                    </a:ext>
                  </a:extLst>
                </a:gridCol>
                <a:gridCol w="898537">
                  <a:extLst>
                    <a:ext uri="{9D8B030D-6E8A-4147-A177-3AD203B41FA5}">
                      <a16:colId xmlns:a16="http://schemas.microsoft.com/office/drawing/2014/main" xmlns="" val="799594286"/>
                    </a:ext>
                  </a:extLst>
                </a:gridCol>
                <a:gridCol w="898537">
                  <a:extLst>
                    <a:ext uri="{9D8B030D-6E8A-4147-A177-3AD203B41FA5}">
                      <a16:colId xmlns:a16="http://schemas.microsoft.com/office/drawing/2014/main" xmlns="" val="3997611778"/>
                    </a:ext>
                  </a:extLst>
                </a:gridCol>
                <a:gridCol w="898537">
                  <a:extLst>
                    <a:ext uri="{9D8B030D-6E8A-4147-A177-3AD203B41FA5}">
                      <a16:colId xmlns:a16="http://schemas.microsoft.com/office/drawing/2014/main" xmlns="" val="1592757764"/>
                    </a:ext>
                  </a:extLst>
                </a:gridCol>
              </a:tblGrid>
              <a:tr h="28283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구분</a:t>
                      </a:r>
                      <a:endParaRPr lang="en-US" sz="1000" b="1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Vision </a:t>
                      </a:r>
                      <a:r>
                        <a:rPr lang="ko-KR" altLang="en-US" sz="10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검사기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LGPRI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ViewOn</a:t>
                      </a:r>
                      <a:endParaRPr lang="en-US" sz="1000" b="1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53871148"/>
                  </a:ext>
                </a:extLst>
              </a:tr>
              <a:tr h="28283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EOL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EVI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91017"/>
                  </a:ext>
                </a:extLst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5874746" y="5645375"/>
            <a:ext cx="201850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※ EOL</a:t>
            </a:r>
            <a:r>
              <a:rPr lang="ko-KR" altLang="en-US" sz="105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공정 외관 검사 비전 검사기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721675" y="6627344"/>
            <a:ext cx="4732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18 / 19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827810725"/>
              </p:ext>
            </p:extLst>
          </p:nvPr>
        </p:nvGraphicFramePr>
        <p:xfrm>
          <a:off x="523874" y="4322618"/>
          <a:ext cx="5157897" cy="193106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7007">
                  <a:extLst>
                    <a:ext uri="{9D8B030D-6E8A-4147-A177-3AD203B41FA5}">
                      <a16:colId xmlns:a16="http://schemas.microsoft.com/office/drawing/2014/main" xmlns="" val="3842858705"/>
                    </a:ext>
                  </a:extLst>
                </a:gridCol>
                <a:gridCol w="1192317">
                  <a:extLst>
                    <a:ext uri="{9D8B030D-6E8A-4147-A177-3AD203B41FA5}">
                      <a16:colId xmlns:a16="http://schemas.microsoft.com/office/drawing/2014/main" xmlns="" val="3246118939"/>
                    </a:ext>
                  </a:extLst>
                </a:gridCol>
                <a:gridCol w="331832">
                  <a:extLst>
                    <a:ext uri="{9D8B030D-6E8A-4147-A177-3AD203B41FA5}">
                      <a16:colId xmlns:a16="http://schemas.microsoft.com/office/drawing/2014/main" xmlns="" val="1481983320"/>
                    </a:ext>
                  </a:extLst>
                </a:gridCol>
                <a:gridCol w="257007">
                  <a:extLst>
                    <a:ext uri="{9D8B030D-6E8A-4147-A177-3AD203B41FA5}">
                      <a16:colId xmlns:a16="http://schemas.microsoft.com/office/drawing/2014/main" xmlns="" val="13607149"/>
                    </a:ext>
                  </a:extLst>
                </a:gridCol>
                <a:gridCol w="1476976">
                  <a:extLst>
                    <a:ext uri="{9D8B030D-6E8A-4147-A177-3AD203B41FA5}">
                      <a16:colId xmlns:a16="http://schemas.microsoft.com/office/drawing/2014/main" xmlns="" val="952555614"/>
                    </a:ext>
                  </a:extLst>
                </a:gridCol>
                <a:gridCol w="341591">
                  <a:extLst>
                    <a:ext uri="{9D8B030D-6E8A-4147-A177-3AD203B41FA5}">
                      <a16:colId xmlns:a16="http://schemas.microsoft.com/office/drawing/2014/main" xmlns="" val="2521760423"/>
                    </a:ext>
                  </a:extLst>
                </a:gridCol>
                <a:gridCol w="381676">
                  <a:extLst>
                    <a:ext uri="{9D8B030D-6E8A-4147-A177-3AD203B41FA5}">
                      <a16:colId xmlns:a16="http://schemas.microsoft.com/office/drawing/2014/main" xmlns="" val="820473140"/>
                    </a:ext>
                  </a:extLst>
                </a:gridCol>
                <a:gridCol w="537815">
                  <a:extLst>
                    <a:ext uri="{9D8B030D-6E8A-4147-A177-3AD203B41FA5}">
                      <a16:colId xmlns:a16="http://schemas.microsoft.com/office/drawing/2014/main" xmlns="" val="3783725827"/>
                    </a:ext>
                  </a:extLst>
                </a:gridCol>
                <a:gridCol w="381676">
                  <a:extLst>
                    <a:ext uri="{9D8B030D-6E8A-4147-A177-3AD203B41FA5}">
                      <a16:colId xmlns:a16="http://schemas.microsoft.com/office/drawing/2014/main" xmlns="" val="802587022"/>
                    </a:ext>
                  </a:extLst>
                </a:gridCol>
              </a:tblGrid>
              <a:tr h="175551">
                <a:tc gridSpan="6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Region</a:t>
                      </a:r>
                      <a:r>
                        <a:rPr lang="en-US" sz="1000" b="1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Type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Surface</a:t>
                      </a:r>
                      <a:r>
                        <a:rPr lang="en-US" sz="1000" b="1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Type</a:t>
                      </a:r>
                      <a:endParaRPr 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80022612"/>
                  </a:ext>
                </a:extLst>
              </a:tr>
              <a:tr h="1755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번호</a:t>
                      </a:r>
                      <a:endParaRPr lang="ko-KR" alt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설명</a:t>
                      </a:r>
                      <a:endParaRPr lang="ko-KR" alt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Code</a:t>
                      </a:r>
                      <a:endParaRPr lang="ko-KR" alt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번호</a:t>
                      </a:r>
                      <a:endParaRPr lang="ko-KR" alt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설명</a:t>
                      </a:r>
                      <a:endParaRPr lang="ko-KR" alt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Code</a:t>
                      </a:r>
                      <a:endParaRPr lang="ko-KR" alt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번호</a:t>
                      </a:r>
                      <a:endParaRPr lang="ko-KR" alt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설명</a:t>
                      </a:r>
                      <a:endParaRPr lang="ko-KR" alt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Code</a:t>
                      </a:r>
                      <a:endParaRPr lang="ko-KR" altLang="en-US" sz="1000" b="1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30009331"/>
                  </a:ext>
                </a:extLst>
              </a:tr>
              <a:tr h="1755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LEAD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LEAD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9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BODY CORNER(</a:t>
                      </a:r>
                      <a:r>
                        <a:rPr lang="en-US" sz="1000" u="none" strike="noStrike" dirty="0" err="1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LeftTop</a:t>
                      </a:r>
                      <a:r>
                        <a:rPr lang="en-US" sz="1000" u="none" strike="noStrike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CORN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Top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36127403"/>
                  </a:ext>
                </a:extLst>
              </a:tr>
              <a:tr h="1755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LEAD FILM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LDFM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10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BODY CORNER(</a:t>
                      </a:r>
                      <a:r>
                        <a:rPr lang="en-US" sz="1000" u="none" strike="noStrike" dirty="0" err="1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RightTop</a:t>
                      </a:r>
                      <a:r>
                        <a:rPr lang="en-US" sz="1000" u="none" strike="noStrike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CORN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Bottom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48684419"/>
                  </a:ext>
                </a:extLst>
              </a:tr>
              <a:tr h="1755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SEALING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SEAL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BODY CORNER(</a:t>
                      </a:r>
                      <a:r>
                        <a:rPr lang="en-US" sz="1000" u="none" strike="noStrike" dirty="0" err="1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LeftBottom</a:t>
                      </a:r>
                      <a:r>
                        <a:rPr lang="en-US" sz="1000" u="none" strike="noStrike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CORN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Left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L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13918269"/>
                  </a:ext>
                </a:extLst>
              </a:tr>
              <a:tr h="1755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TERRACE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TERR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12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BODY CORNER(</a:t>
                      </a:r>
                      <a:r>
                        <a:rPr lang="en-US" sz="1000" u="none" strike="noStrike" dirty="0" err="1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RightBottom</a:t>
                      </a:r>
                      <a:r>
                        <a:rPr lang="en-US" sz="1000" u="none" strike="noStrike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CORN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3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Right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89831722"/>
                  </a:ext>
                </a:extLst>
              </a:tr>
              <a:tr h="1755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BODY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BODY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13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LONG SIDE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LOSD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88943553"/>
                  </a:ext>
                </a:extLst>
              </a:tr>
              <a:tr h="1755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BODY EDGE(LEFT)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BODE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14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SHORT SIDE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SHSD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94588910"/>
                  </a:ext>
                </a:extLst>
              </a:tr>
              <a:tr h="1755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BODY EDGE(TOP)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BODE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15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SIDE FOLDING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SFOL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11955568"/>
                  </a:ext>
                </a:extLst>
              </a:tr>
              <a:tr h="1755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7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BODY EDGE(RIGHT)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BODE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16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EAR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EARS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6616423"/>
                  </a:ext>
                </a:extLst>
              </a:tr>
              <a:tr h="17555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8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BODY EDGE(BOTTOM)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BODE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11</a:t>
                      </a:r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BODY CORNER(</a:t>
                      </a:r>
                      <a:r>
                        <a:rPr lang="en-US" sz="1000" u="none" strike="noStrike" dirty="0" err="1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LeftBottom</a:t>
                      </a:r>
                      <a:r>
                        <a:rPr lang="en-US" sz="1000" u="none" strike="noStrike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CORN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64001966"/>
                  </a:ext>
                </a:extLst>
              </a:tr>
            </a:tbl>
          </a:graphicData>
        </a:graphic>
      </p:graphicFrame>
      <p:sp>
        <p:nvSpPr>
          <p:cNvPr id="2" name="모서리가 둥근 직사각형 1"/>
          <p:cNvSpPr/>
          <p:nvPr/>
        </p:nvSpPr>
        <p:spPr>
          <a:xfrm>
            <a:off x="496979" y="4322618"/>
            <a:ext cx="3873585" cy="1937653"/>
          </a:xfrm>
          <a:prstGeom prst="roundRect">
            <a:avLst>
              <a:gd name="adj" fmla="val 8006"/>
            </a:avLst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8209678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9382" y="-8317"/>
            <a:ext cx="91439" cy="590208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5636" y="220872"/>
            <a:ext cx="875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Vision</a:t>
            </a:r>
            <a:r>
              <a:rPr lang="en-US" altLang="ko-KR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ko-KR" altLang="en-US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검사기 외관 불량 코드 </a:t>
            </a:r>
            <a:r>
              <a:rPr lang="en-US" altLang="ko-KR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Ground Rule _ </a:t>
            </a:r>
            <a:r>
              <a:rPr lang="ko-KR" altLang="en-US" sz="15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자동차 활성화 공정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25732" y="881248"/>
            <a:ext cx="853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2. Vision Defect Image</a:t>
            </a:r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220217783"/>
              </p:ext>
            </p:extLst>
          </p:nvPr>
        </p:nvGraphicFramePr>
        <p:xfrm>
          <a:off x="543466" y="1270802"/>
          <a:ext cx="9000000" cy="18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xmlns="" val="2714021804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247229487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47408289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75677343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70153255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DENT</a:t>
                      </a:r>
                      <a:endParaRPr lang="en-US" altLang="ko-KR" sz="1200" b="0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SCRA</a:t>
                      </a: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PROT</a:t>
                      </a:r>
                      <a:endParaRPr lang="en-US" altLang="ko-KR" sz="1200" b="0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CONT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WRKL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55478212"/>
                  </a:ext>
                </a:extLst>
              </a:tr>
              <a:tr h="1512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24064062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17152567"/>
              </p:ext>
            </p:extLst>
          </p:nvPr>
        </p:nvGraphicFramePr>
        <p:xfrm>
          <a:off x="543466" y="3075015"/>
          <a:ext cx="9000000" cy="18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xmlns="" val="2714021804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247229487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47408289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75677343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70153255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DUST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GRPR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TAPE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PRNT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CUTT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55478212"/>
                  </a:ext>
                </a:extLst>
              </a:tr>
              <a:tr h="1512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90000"/>
                            </a:srgbClr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N/A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7E6E6">
                            <a:lumMod val="90000"/>
                          </a:srgbClr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24064062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294901969"/>
              </p:ext>
            </p:extLst>
          </p:nvPr>
        </p:nvGraphicFramePr>
        <p:xfrm>
          <a:off x="543466" y="4879227"/>
          <a:ext cx="9000000" cy="18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xmlns="" val="2714021804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247229487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47408289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75677343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70153255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BURR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TORN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DEFO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WIDT/HEIG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ABIM</a:t>
                      </a:r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 / IMSI / TEST</a:t>
                      </a:r>
                      <a:endParaRPr lang="ko-KR" altLang="en-US" sz="120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55478212"/>
                  </a:ext>
                </a:extLst>
              </a:tr>
              <a:tr h="1512000"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rial Narrow" panose="020B0606020202030204" pitchFamily="34" charset="0"/>
                      </a:endParaRPr>
                    </a:p>
                  </a:txBody>
                  <a:tcPr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rial Narrow" panose="020B060602020203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latin typeface="Arial Narrow" panose="020B060602020203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90000"/>
                            </a:srgbClr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N/A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7E6E6">
                            <a:lumMod val="90000"/>
                          </a:srgbClr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90000"/>
                            </a:srgbClr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N/A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7E6E6">
                            <a:lumMod val="90000"/>
                          </a:srgbClr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24064062"/>
                  </a:ext>
                </a:extLst>
              </a:tr>
            </a:tbl>
          </a:graphicData>
        </a:graphic>
      </p:graphicFrame>
      <p:pic>
        <p:nvPicPr>
          <p:cNvPr id="22" name="그림 21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92635" y="1602429"/>
            <a:ext cx="1710000" cy="1414800"/>
          </a:xfrm>
          <a:prstGeom prst="rect">
            <a:avLst/>
          </a:prstGeom>
        </p:spPr>
      </p:pic>
      <p:pic>
        <p:nvPicPr>
          <p:cNvPr id="23" name="그림 2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185513" y="1602429"/>
            <a:ext cx="1710000" cy="1414800"/>
          </a:xfrm>
          <a:prstGeom prst="rect">
            <a:avLst/>
          </a:prstGeom>
        </p:spPr>
      </p:pic>
      <p:pic>
        <p:nvPicPr>
          <p:cNvPr id="24" name="그림 23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389074" y="1602429"/>
            <a:ext cx="1710000" cy="1414800"/>
          </a:xfrm>
          <a:prstGeom prst="rect">
            <a:avLst/>
          </a:prstGeom>
        </p:spPr>
      </p:pic>
      <p:pic>
        <p:nvPicPr>
          <p:cNvPr id="25" name="그림 24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778391" y="1602429"/>
            <a:ext cx="1710000" cy="1414800"/>
          </a:xfrm>
          <a:prstGeom prst="rect">
            <a:avLst/>
          </a:prstGeom>
        </p:spPr>
      </p:pic>
      <p:pic>
        <p:nvPicPr>
          <p:cNvPr id="26" name="그림 25"/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981952" y="1602429"/>
            <a:ext cx="1710000" cy="1414800"/>
          </a:xfrm>
          <a:prstGeom prst="rect">
            <a:avLst/>
          </a:prstGeom>
        </p:spPr>
      </p:pic>
      <p:pic>
        <p:nvPicPr>
          <p:cNvPr id="27" name="그림 26"/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389074" y="5202087"/>
            <a:ext cx="1710000" cy="1404000"/>
          </a:xfrm>
          <a:prstGeom prst="rect">
            <a:avLst/>
          </a:prstGeom>
        </p:spPr>
      </p:pic>
      <p:pic>
        <p:nvPicPr>
          <p:cNvPr id="28" name="그림 27"/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185513" y="5210713"/>
            <a:ext cx="1710000" cy="14148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00000000-0008-0000-0200-00000F000000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4185513" y="3402288"/>
            <a:ext cx="1710000" cy="1414800"/>
          </a:xfrm>
          <a:prstGeom prst="rect">
            <a:avLst/>
          </a:prstGeom>
          <a:ln>
            <a:noFill/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00000000-0008-0000-0200-00002E000000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592635" y="3409118"/>
            <a:ext cx="1710000" cy="14148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xmlns="" id="{00000000-0008-0000-0200-000022000000}"/>
              </a:ext>
            </a:extLst>
          </p:cNvPr>
          <p:cNvPicPr preferRelativeResize="0">
            <a:picLocks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 xmlns="">
                  <a14:imgLayer r:embed="rId12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1270" y="5210713"/>
            <a:ext cx="1710000" cy="14148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89074" y="3409118"/>
            <a:ext cx="865114" cy="7157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36723" y="4103707"/>
            <a:ext cx="962351" cy="720211"/>
          </a:xfrm>
          <a:prstGeom prst="rect">
            <a:avLst/>
          </a:prstGeom>
        </p:spPr>
      </p:pic>
      <p:pic>
        <p:nvPicPr>
          <p:cNvPr id="33" name="Picture 23"/>
          <p:cNvPicPr preferRelativeResize="0">
            <a:picLocks noChangeArrowheads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 l="1353" t="1515" r="3998" b="3209"/>
          <a:stretch>
            <a:fillRect/>
          </a:stretch>
        </p:blipFill>
        <p:spPr bwMode="auto">
          <a:xfrm>
            <a:off x="5981952" y="3433022"/>
            <a:ext cx="1737537" cy="1384065"/>
          </a:xfrm>
          <a:prstGeom prst="rect">
            <a:avLst/>
          </a:prstGeom>
          <a:noFill/>
          <a:ln w="28575">
            <a:noFill/>
            <a:miter lim="800000"/>
            <a:headEnd type="none" w="sm" len="sm"/>
            <a:tailEnd type="none" w="sm" len="sm"/>
          </a:ln>
        </p:spPr>
      </p:pic>
      <p:sp>
        <p:nvSpPr>
          <p:cNvPr id="34" name="TextBox 33"/>
          <p:cNvSpPr txBox="1"/>
          <p:nvPr/>
        </p:nvSpPr>
        <p:spPr>
          <a:xfrm>
            <a:off x="4721675" y="6627344"/>
            <a:ext cx="47320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19 / 19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29" name="그림 28" descr="Visual_20211115132603_EOL01_W1FWRP101_QAH2116724_NG_0001_Top_CORN_CUTT_CUTT_3224_1483.JPG"/>
          <p:cNvPicPr>
            <a:picLocks noChangeAspect="1"/>
          </p:cNvPicPr>
          <p:nvPr/>
        </p:nvPicPr>
        <p:blipFill rotWithShape="1">
          <a:blip r:embed="rId16" cstate="hq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7778391" y="3433023"/>
            <a:ext cx="1710000" cy="13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607207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9382" y="-8317"/>
            <a:ext cx="91439" cy="590208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5636" y="220872"/>
            <a:ext cx="875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보조</a:t>
            </a:r>
            <a:r>
              <a:rPr lang="en-US" altLang="ko-KR" sz="2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. </a:t>
            </a:r>
            <a:r>
              <a:rPr lang="ko-KR" altLang="en-US" sz="2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외관 불량 항목명 </a:t>
            </a:r>
            <a:r>
              <a:rPr lang="en-US" altLang="ko-KR" sz="2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Full Description </a:t>
            </a:r>
            <a:r>
              <a:rPr lang="ko-KR" altLang="en-US" sz="2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표기</a:t>
            </a:r>
            <a:endParaRPr lang="ko-KR" altLang="en-US" sz="1500" b="1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aphicFrame>
        <p:nvGraphicFramePr>
          <p:cNvPr id="154" name="표 2">
            <a:extLst>
              <a:ext uri="{FF2B5EF4-FFF2-40B4-BE49-F238E27FC236}">
                <a16:creationId xmlns:a16="http://schemas.microsoft.com/office/drawing/2014/main" xmlns="" id="{693E2686-0D28-4BF6-B407-A148DB3CFF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48477432"/>
              </p:ext>
            </p:extLst>
          </p:nvPr>
        </p:nvGraphicFramePr>
        <p:xfrm>
          <a:off x="523874" y="887501"/>
          <a:ext cx="9037637" cy="59028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966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40631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29148">
                  <a:extLst>
                    <a:ext uri="{9D8B030D-6E8A-4147-A177-3AD203B41FA5}">
                      <a16:colId xmlns:a16="http://schemas.microsoft.com/office/drawing/2014/main" xmlns="" val="3593067066"/>
                    </a:ext>
                  </a:extLst>
                </a:gridCol>
                <a:gridCol w="792513">
                  <a:extLst>
                    <a:ext uri="{9D8B030D-6E8A-4147-A177-3AD203B41FA5}">
                      <a16:colId xmlns:a16="http://schemas.microsoft.com/office/drawing/2014/main" xmlns="" val="3158454971"/>
                    </a:ext>
                  </a:extLst>
                </a:gridCol>
              </a:tblGrid>
              <a:tr h="22519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Subject</a:t>
                      </a: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4293" marR="74293" marT="37175" marB="37175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8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Coater </a:t>
                      </a:r>
                      <a:r>
                        <a:rPr lang="ko-KR" altLang="en-US" sz="8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외관 불량 </a:t>
                      </a:r>
                      <a:r>
                        <a:rPr lang="en-US" altLang="ko-KR" sz="8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Map</a:t>
                      </a:r>
                      <a:endParaRPr lang="ko-KR" altLang="en-US" sz="800" dirty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4293" marR="74293" marT="37175" marB="37175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Page No</a:t>
                      </a:r>
                      <a:endParaRPr lang="ko-KR" altLang="en-US" sz="800" dirty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4293" marR="74293" marT="37175" marB="3717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ADG-01</a:t>
                      </a:r>
                      <a:endParaRPr lang="ko-KR" altLang="en-US" sz="800" dirty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4293" marR="74293" marT="37175" marB="3717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650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Description</a:t>
                      </a:r>
                      <a:endParaRPr lang="ko-KR" altLang="en-US" sz="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4293" marR="74293" marT="37175" marB="37175"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8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외관 불량 </a:t>
                      </a:r>
                      <a:r>
                        <a:rPr lang="en-US" altLang="ko-KR" sz="8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Map</a:t>
                      </a:r>
                      <a:r>
                        <a:rPr lang="ko-KR" altLang="en-US" sz="8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은 불량 발생</a:t>
                      </a:r>
                      <a:r>
                        <a:rPr lang="ko-KR" altLang="en-US" sz="800" baseline="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en-US" altLang="ko-KR" sz="800" baseline="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Map </a:t>
                      </a:r>
                      <a:r>
                        <a:rPr lang="ko-KR" altLang="en-US" sz="800" baseline="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및 이미지를 표시해 줌</a:t>
                      </a:r>
                      <a:r>
                        <a:rPr lang="ko-KR" altLang="en-US" sz="8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</a:p>
                  </a:txBody>
                  <a:tcPr marL="74293" marR="74293" marT="37175" marB="37175"/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en-US" altLang="ko-KR" sz="800" kern="12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Page Version</a:t>
                      </a:r>
                      <a:endParaRPr lang="ko-KR" altLang="en-US" sz="800" kern="12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74293" marR="74293" marT="37175" marB="37175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0.1.1</a:t>
                      </a:r>
                      <a:endParaRPr lang="ko-KR" altLang="en-US" sz="800" dirty="0"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74293" marR="74293" marT="37175" marB="3717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155" name="그림 1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5" y="851043"/>
            <a:ext cx="9037637" cy="5709238"/>
          </a:xfrm>
          <a:prstGeom prst="rect">
            <a:avLst/>
          </a:prstGeom>
        </p:spPr>
      </p:pic>
      <p:sp>
        <p:nvSpPr>
          <p:cNvPr id="156" name="직사각형 155"/>
          <p:cNvSpPr/>
          <p:nvPr/>
        </p:nvSpPr>
        <p:spPr>
          <a:xfrm>
            <a:off x="632189" y="1548823"/>
            <a:ext cx="8795377" cy="498644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7" name="Text Box">
            <a:extLst>
              <a:ext uri="{FF2B5EF4-FFF2-40B4-BE49-F238E27FC236}">
                <a16:creationId xmlns:a16="http://schemas.microsoft.com/office/drawing/2014/main" xmlns="" id="{797D42E3-1961-4B2E-8C8D-8DDCCEDAF43F}"/>
              </a:ext>
            </a:extLst>
          </p:cNvPr>
          <p:cNvSpPr/>
          <p:nvPr/>
        </p:nvSpPr>
        <p:spPr>
          <a:xfrm>
            <a:off x="6260616" y="890915"/>
            <a:ext cx="1255069" cy="20646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4295" tIns="41275" rIns="74295" bIns="41275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42950"/>
            <a:r>
              <a:rPr lang="ko-KR" altLang="en-US" sz="800" b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실시간 모니터링</a:t>
            </a:r>
            <a:endParaRPr lang="en-US" sz="800" b="1" dirty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58" name="Rectangle">
            <a:extLst>
              <a:ext uri="{FF2B5EF4-FFF2-40B4-BE49-F238E27FC236}">
                <a16:creationId xmlns:a16="http://schemas.microsoft.com/office/drawing/2014/main" xmlns="" id="{11D9B8EA-8DA7-4D6B-9564-37086DD7A7F2}"/>
              </a:ext>
            </a:extLst>
          </p:cNvPr>
          <p:cNvSpPr/>
          <p:nvPr/>
        </p:nvSpPr>
        <p:spPr bwMode="auto">
          <a:xfrm>
            <a:off x="673758" y="1584360"/>
            <a:ext cx="8687068" cy="4886487"/>
          </a:xfrm>
          <a:prstGeom prst="rect">
            <a:avLst/>
          </a:prstGeom>
          <a:noFill/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42950">
              <a:defRPr/>
            </a:pPr>
            <a:endParaRPr lang="en-US" sz="731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9" name="Rectangle">
            <a:extLst>
              <a:ext uri="{FF2B5EF4-FFF2-40B4-BE49-F238E27FC236}">
                <a16:creationId xmlns:a16="http://schemas.microsoft.com/office/drawing/2014/main" xmlns="" id="{F9A5544A-6E54-450B-9BB4-3ABA4A0E0233}"/>
              </a:ext>
            </a:extLst>
          </p:cNvPr>
          <p:cNvSpPr/>
          <p:nvPr/>
        </p:nvSpPr>
        <p:spPr bwMode="auto">
          <a:xfrm>
            <a:off x="705309" y="1914203"/>
            <a:ext cx="640713" cy="4497460"/>
          </a:xfrm>
          <a:prstGeom prst="rect">
            <a:avLst/>
          </a:prstGeom>
          <a:solidFill>
            <a:srgbClr val="292929"/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42950">
              <a:defRPr/>
            </a:pPr>
            <a:endParaRPr lang="en-US" sz="731" dirty="0">
              <a:solidFill>
                <a:srgbClr val="5F5F5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1" name="Text Box">
            <a:extLst>
              <a:ext uri="{FF2B5EF4-FFF2-40B4-BE49-F238E27FC236}">
                <a16:creationId xmlns:a16="http://schemas.microsoft.com/office/drawing/2014/main" xmlns="" id="{797D42E3-1961-4B2E-8C8D-8DDCCEDAF43F}"/>
              </a:ext>
            </a:extLst>
          </p:cNvPr>
          <p:cNvSpPr/>
          <p:nvPr/>
        </p:nvSpPr>
        <p:spPr>
          <a:xfrm>
            <a:off x="8111339" y="1622739"/>
            <a:ext cx="1175671" cy="20646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4295" tIns="41275" rIns="74295" bIns="41275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42950"/>
            <a:r>
              <a:rPr lang="ko-KR" altLang="en-US" sz="800" b="1" dirty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최종 </a:t>
            </a:r>
            <a:r>
              <a:rPr lang="en-US" altLang="ko-KR" sz="800" b="1" dirty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Update </a:t>
            </a:r>
            <a:r>
              <a:rPr lang="ko-KR" altLang="en-US" sz="800" b="1" dirty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시간</a:t>
            </a:r>
            <a:endParaRPr lang="en-US" sz="800" b="1" dirty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71" name="Text Box">
            <a:extLst>
              <a:ext uri="{FF2B5EF4-FFF2-40B4-BE49-F238E27FC236}">
                <a16:creationId xmlns:a16="http://schemas.microsoft.com/office/drawing/2014/main" xmlns="" id="{797D42E3-1961-4B2E-8C8D-8DDCCEDAF43F}"/>
              </a:ext>
            </a:extLst>
          </p:cNvPr>
          <p:cNvSpPr/>
          <p:nvPr/>
        </p:nvSpPr>
        <p:spPr>
          <a:xfrm>
            <a:off x="1362703" y="1634769"/>
            <a:ext cx="1440755" cy="20646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4295" tIns="41275" rIns="74295" bIns="41275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42950"/>
            <a:r>
              <a:rPr lang="ko-KR" altLang="en-US" sz="800" b="1" dirty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호기 및 </a:t>
            </a:r>
            <a:r>
              <a:rPr lang="ko-KR" altLang="en-US" sz="800" b="1" dirty="0" err="1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비전명</a:t>
            </a:r>
            <a:r>
              <a:rPr lang="ko-KR" altLang="en-US" sz="800" b="1" dirty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표시</a:t>
            </a:r>
            <a:endParaRPr lang="en-US" sz="800" b="1" dirty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grpSp>
        <p:nvGrpSpPr>
          <p:cNvPr id="305" name="그룹 304"/>
          <p:cNvGrpSpPr/>
          <p:nvPr/>
        </p:nvGrpSpPr>
        <p:grpSpPr>
          <a:xfrm>
            <a:off x="775511" y="1188115"/>
            <a:ext cx="8591092" cy="237244"/>
            <a:chOff x="605554" y="1654577"/>
            <a:chExt cx="7868525" cy="237244"/>
          </a:xfrm>
        </p:grpSpPr>
        <p:sp>
          <p:nvSpPr>
            <p:cNvPr id="162" name="Text Box">
              <a:extLst>
                <a:ext uri="{FF2B5EF4-FFF2-40B4-BE49-F238E27FC236}">
                  <a16:creationId xmlns:a16="http://schemas.microsoft.com/office/drawing/2014/main" xmlns="" id="{797D42E3-1961-4B2E-8C8D-8DDCCEDAF43F}"/>
                </a:ext>
              </a:extLst>
            </p:cNvPr>
            <p:cNvSpPr/>
            <p:nvPr/>
          </p:nvSpPr>
          <p:spPr>
            <a:xfrm>
              <a:off x="605554" y="1666501"/>
              <a:ext cx="1118947" cy="2064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4295" tIns="41275" rIns="74295" bIns="41275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742950"/>
              <a:r>
                <a:rPr lang="ko-KR" altLang="en-US" sz="800" b="1" dirty="0">
                  <a:solidFill>
                    <a:srgbClr val="5F5F5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실시간 모니터링</a:t>
              </a:r>
              <a:endParaRPr lang="en-US" sz="800" b="1" dirty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63" name="Text Box">
              <a:extLst>
                <a:ext uri="{FF2B5EF4-FFF2-40B4-BE49-F238E27FC236}">
                  <a16:creationId xmlns:a16="http://schemas.microsoft.com/office/drawing/2014/main" xmlns="" id="{797D42E3-1961-4B2E-8C8D-8DDCCEDAF43F}"/>
                </a:ext>
              </a:extLst>
            </p:cNvPr>
            <p:cNvSpPr/>
            <p:nvPr/>
          </p:nvSpPr>
          <p:spPr>
            <a:xfrm>
              <a:off x="1853808" y="1666501"/>
              <a:ext cx="1118947" cy="2064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4295" tIns="41275" rIns="74295" bIns="41275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742950"/>
              <a:r>
                <a:rPr lang="ko-KR" altLang="en-US" sz="800" b="1" dirty="0">
                  <a:solidFill>
                    <a:srgbClr val="5F5F5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품질모니터링</a:t>
              </a:r>
              <a:endParaRPr lang="en-US" sz="800" b="1" dirty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64" name="Text Box">
              <a:extLst>
                <a:ext uri="{FF2B5EF4-FFF2-40B4-BE49-F238E27FC236}">
                  <a16:creationId xmlns:a16="http://schemas.microsoft.com/office/drawing/2014/main" xmlns="" id="{797D42E3-1961-4B2E-8C8D-8DDCCEDAF43F}"/>
                </a:ext>
              </a:extLst>
            </p:cNvPr>
            <p:cNvSpPr/>
            <p:nvPr/>
          </p:nvSpPr>
          <p:spPr>
            <a:xfrm>
              <a:off x="3102062" y="1666501"/>
              <a:ext cx="1118947" cy="2064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4295" tIns="41275" rIns="74295" bIns="41275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742950"/>
              <a:r>
                <a:rPr lang="ko-KR" altLang="en-US" sz="800" b="1" dirty="0">
                  <a:solidFill>
                    <a:srgbClr val="5F5F5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전극</a:t>
              </a:r>
              <a:endParaRPr lang="en-US" sz="800" b="1" dirty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65" name="Text Box">
              <a:extLst>
                <a:ext uri="{FF2B5EF4-FFF2-40B4-BE49-F238E27FC236}">
                  <a16:creationId xmlns:a16="http://schemas.microsoft.com/office/drawing/2014/main" xmlns="" id="{797D42E3-1961-4B2E-8C8D-8DDCCEDAF43F}"/>
                </a:ext>
              </a:extLst>
            </p:cNvPr>
            <p:cNvSpPr/>
            <p:nvPr/>
          </p:nvSpPr>
          <p:spPr>
            <a:xfrm>
              <a:off x="1594549" y="1654577"/>
              <a:ext cx="286110" cy="23724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4295" tIns="41275" rIns="74295" bIns="41275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742950"/>
              <a:r>
                <a:rPr lang="ko-KR" altLang="en-US" sz="1000" b="1" dirty="0">
                  <a:solidFill>
                    <a:srgbClr val="5F5F5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→</a:t>
              </a:r>
              <a:endParaRPr lang="en-US" sz="1000" b="1" dirty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66" name="Text Box">
              <a:extLst>
                <a:ext uri="{FF2B5EF4-FFF2-40B4-BE49-F238E27FC236}">
                  <a16:creationId xmlns:a16="http://schemas.microsoft.com/office/drawing/2014/main" xmlns="" id="{797D42E3-1961-4B2E-8C8D-8DDCCEDAF43F}"/>
                </a:ext>
              </a:extLst>
            </p:cNvPr>
            <p:cNvSpPr/>
            <p:nvPr/>
          </p:nvSpPr>
          <p:spPr>
            <a:xfrm>
              <a:off x="2842803" y="1654577"/>
              <a:ext cx="286110" cy="23724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4295" tIns="41275" rIns="74295" bIns="41275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742950"/>
              <a:r>
                <a:rPr lang="ko-KR" altLang="en-US" sz="1000" b="1" dirty="0">
                  <a:solidFill>
                    <a:srgbClr val="5F5F5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→</a:t>
              </a:r>
              <a:endParaRPr lang="en-US" sz="1000" b="1" dirty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67" name="Text Box">
              <a:extLst>
                <a:ext uri="{FF2B5EF4-FFF2-40B4-BE49-F238E27FC236}">
                  <a16:creationId xmlns:a16="http://schemas.microsoft.com/office/drawing/2014/main" xmlns="" id="{797D42E3-1961-4B2E-8C8D-8DDCCEDAF43F}"/>
                </a:ext>
              </a:extLst>
            </p:cNvPr>
            <p:cNvSpPr/>
            <p:nvPr/>
          </p:nvSpPr>
          <p:spPr>
            <a:xfrm>
              <a:off x="4350316" y="1666501"/>
              <a:ext cx="1580177" cy="2064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4295" tIns="41275" rIns="74295" bIns="41275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742950"/>
              <a:r>
                <a:rPr lang="ko-KR" altLang="en-US" sz="800" b="1" dirty="0" err="1">
                  <a:solidFill>
                    <a:srgbClr val="5F5F5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롤프레스</a:t>
              </a:r>
              <a:r>
                <a:rPr lang="en-US" sz="800" b="1" dirty="0">
                  <a:solidFill>
                    <a:srgbClr val="5F5F5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 </a:t>
              </a:r>
              <a:r>
                <a:rPr lang="ko-KR" altLang="en-US" sz="800" b="1" dirty="0">
                  <a:solidFill>
                    <a:srgbClr val="5F5F5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호기 별 불량률</a:t>
              </a:r>
              <a:endParaRPr lang="en-US" sz="800" b="1" dirty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68" name="Text Box">
              <a:extLst>
                <a:ext uri="{FF2B5EF4-FFF2-40B4-BE49-F238E27FC236}">
                  <a16:creationId xmlns:a16="http://schemas.microsoft.com/office/drawing/2014/main" xmlns="" id="{797D42E3-1961-4B2E-8C8D-8DDCCEDAF43F}"/>
                </a:ext>
              </a:extLst>
            </p:cNvPr>
            <p:cNvSpPr/>
            <p:nvPr/>
          </p:nvSpPr>
          <p:spPr>
            <a:xfrm>
              <a:off x="4091057" y="1654577"/>
              <a:ext cx="286110" cy="23724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4295" tIns="41275" rIns="74295" bIns="41275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742950"/>
              <a:r>
                <a:rPr lang="ko-KR" altLang="en-US" sz="1000" b="1" dirty="0">
                  <a:solidFill>
                    <a:srgbClr val="5F5F5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→</a:t>
              </a:r>
              <a:endParaRPr lang="en-US" sz="1000" b="1" dirty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69" name="Text Box">
              <a:extLst>
                <a:ext uri="{FF2B5EF4-FFF2-40B4-BE49-F238E27FC236}">
                  <a16:creationId xmlns:a16="http://schemas.microsoft.com/office/drawing/2014/main" xmlns="" id="{797D42E3-1961-4B2E-8C8D-8DDCCEDAF43F}"/>
                </a:ext>
              </a:extLst>
            </p:cNvPr>
            <p:cNvSpPr/>
            <p:nvPr/>
          </p:nvSpPr>
          <p:spPr>
            <a:xfrm>
              <a:off x="6002702" y="1666501"/>
              <a:ext cx="1252825" cy="2064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4295" tIns="41275" rIns="74295" bIns="41275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742950"/>
              <a:r>
                <a:rPr lang="ko-KR" altLang="en-US" sz="800" b="1" dirty="0">
                  <a:solidFill>
                    <a:srgbClr val="5F5F5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외관 불량 상세 조회</a:t>
              </a:r>
              <a:endParaRPr lang="en-US" sz="800" b="1" dirty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70" name="Text Box">
              <a:extLst>
                <a:ext uri="{FF2B5EF4-FFF2-40B4-BE49-F238E27FC236}">
                  <a16:creationId xmlns:a16="http://schemas.microsoft.com/office/drawing/2014/main" xmlns="" id="{797D42E3-1961-4B2E-8C8D-8DDCCEDAF43F}"/>
                </a:ext>
              </a:extLst>
            </p:cNvPr>
            <p:cNvSpPr/>
            <p:nvPr/>
          </p:nvSpPr>
          <p:spPr>
            <a:xfrm>
              <a:off x="5743443" y="1654577"/>
              <a:ext cx="286110" cy="23724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4295" tIns="41275" rIns="74295" bIns="41275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742950"/>
              <a:r>
                <a:rPr lang="ko-KR" altLang="en-US" sz="1000" b="1" dirty="0">
                  <a:solidFill>
                    <a:srgbClr val="5F5F5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→</a:t>
              </a:r>
              <a:endParaRPr lang="en-US" sz="1000" b="1" dirty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72" name="Text Box">
              <a:extLst>
                <a:ext uri="{FF2B5EF4-FFF2-40B4-BE49-F238E27FC236}">
                  <a16:creationId xmlns:a16="http://schemas.microsoft.com/office/drawing/2014/main" xmlns="" id="{797D42E3-1961-4B2E-8C8D-8DDCCEDAF43F}"/>
                </a:ext>
              </a:extLst>
            </p:cNvPr>
            <p:cNvSpPr/>
            <p:nvPr/>
          </p:nvSpPr>
          <p:spPr>
            <a:xfrm>
              <a:off x="7368261" y="1666501"/>
              <a:ext cx="1105818" cy="206467"/>
            </a:xfrm>
            <a:prstGeom prst="rect">
              <a:avLst/>
            </a:prstGeom>
            <a:solidFill>
              <a:srgbClr val="FFFFCC"/>
            </a:solidFill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4295" tIns="41275" rIns="74295" bIns="41275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742950"/>
              <a:r>
                <a:rPr lang="ko-KR" altLang="en-US" sz="800" b="1" dirty="0">
                  <a:solidFill>
                    <a:srgbClr val="5F5F5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불량 </a:t>
              </a:r>
              <a:r>
                <a:rPr lang="en-US" altLang="ko-KR" sz="800" b="1" dirty="0">
                  <a:solidFill>
                    <a:srgbClr val="5F5F5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MAP</a:t>
              </a:r>
              <a:endParaRPr lang="en-US" sz="800" b="1" dirty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  <p:sp>
          <p:nvSpPr>
            <p:cNvPr id="173" name="Text Box">
              <a:extLst>
                <a:ext uri="{FF2B5EF4-FFF2-40B4-BE49-F238E27FC236}">
                  <a16:creationId xmlns:a16="http://schemas.microsoft.com/office/drawing/2014/main" xmlns="" id="{797D42E3-1961-4B2E-8C8D-8DDCCEDAF43F}"/>
                </a:ext>
              </a:extLst>
            </p:cNvPr>
            <p:cNvSpPr/>
            <p:nvPr/>
          </p:nvSpPr>
          <p:spPr>
            <a:xfrm>
              <a:off x="7109001" y="1654577"/>
              <a:ext cx="286110" cy="237244"/>
            </a:xfrm>
            <a:prstGeom prst="rect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4295" tIns="41275" rIns="74295" bIns="41275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742950"/>
              <a:r>
                <a:rPr lang="ko-KR" altLang="en-US" sz="1000" b="1" dirty="0">
                  <a:solidFill>
                    <a:srgbClr val="5F5F5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Segoe UI" panose="020B0502040204020203" pitchFamily="34" charset="0"/>
                </a:rPr>
                <a:t>→</a:t>
              </a:r>
              <a:endParaRPr lang="en-US" sz="1000" b="1" dirty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174" name="Text Box">
            <a:extLst>
              <a:ext uri="{FF2B5EF4-FFF2-40B4-BE49-F238E27FC236}">
                <a16:creationId xmlns:a16="http://schemas.microsoft.com/office/drawing/2014/main" xmlns="" id="{797D42E3-1961-4B2E-8C8D-8DDCCEDAF43F}"/>
              </a:ext>
            </a:extLst>
          </p:cNvPr>
          <p:cNvSpPr/>
          <p:nvPr/>
        </p:nvSpPr>
        <p:spPr>
          <a:xfrm>
            <a:off x="2888539" y="1643734"/>
            <a:ext cx="1825469" cy="20646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74295" tIns="41275" rIns="74295" bIns="41275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42950"/>
            <a:r>
              <a:rPr lang="ko-KR" altLang="en-US" sz="800" b="1" dirty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불량 </a:t>
            </a:r>
            <a:r>
              <a:rPr lang="en-US" sz="800" b="1" dirty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Trend </a:t>
            </a:r>
            <a:r>
              <a:rPr lang="ko-KR" altLang="en-US" sz="800" b="1" dirty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조회 </a:t>
            </a:r>
            <a:r>
              <a:rPr lang="en-US" altLang="ko-KR" sz="800" b="1" dirty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LOT</a:t>
            </a:r>
            <a:r>
              <a:rPr lang="ko-KR" altLang="en-US" sz="800" b="1" dirty="0">
                <a:solidFill>
                  <a:srgbClr val="5F5F5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Segoe UI" panose="020B0502040204020203" pitchFamily="34" charset="0"/>
              </a:rPr>
              <a:t> 선택 ① </a:t>
            </a:r>
            <a:endParaRPr lang="en-US" sz="800" b="1" dirty="0">
              <a:solidFill>
                <a:srgbClr val="5F5F5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Segoe UI" panose="020B0502040204020203" pitchFamily="34" charset="0"/>
            </a:endParaRPr>
          </a:p>
        </p:txBody>
      </p:sp>
      <p:sp>
        <p:nvSpPr>
          <p:cNvPr id="175" name="TextBox 18">
            <a:extLst>
              <a:ext uri="{FF2B5EF4-FFF2-40B4-BE49-F238E27FC236}">
                <a16:creationId xmlns:a16="http://schemas.microsoft.com/office/drawing/2014/main" xmlns="" id="{BE1C9E98-EBDE-45A5-A85A-FF481E151F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87834" y="1872832"/>
            <a:ext cx="139382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742950" latinLnBrk="1"/>
            <a:r>
              <a:rPr lang="ko-KR" altLang="en-US" sz="800" dirty="0">
                <a:solidFill>
                  <a:prstClr val="white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■ 불량 발생 </a:t>
            </a:r>
            <a:r>
              <a:rPr lang="en-US" altLang="ko-KR" sz="800" dirty="0">
                <a:solidFill>
                  <a:prstClr val="white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Map </a:t>
            </a:r>
            <a:r>
              <a:rPr lang="ko-KR" altLang="en-US" sz="800" dirty="0">
                <a:solidFill>
                  <a:prstClr val="white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②</a:t>
            </a:r>
          </a:p>
        </p:txBody>
      </p:sp>
      <p:cxnSp>
        <p:nvCxnSpPr>
          <p:cNvPr id="180" name="직선 화살표 연결선 179"/>
          <p:cNvCxnSpPr/>
          <p:nvPr/>
        </p:nvCxnSpPr>
        <p:spPr>
          <a:xfrm>
            <a:off x="4315721" y="2362912"/>
            <a:ext cx="0" cy="191265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2" name="표 181">
            <a:extLst>
              <a:ext uri="{FF2B5EF4-FFF2-40B4-BE49-F238E27FC236}">
                <a16:creationId xmlns:a16="http://schemas.microsoft.com/office/drawing/2014/main" xmlns="" id="{4173D3AD-447C-4654-838E-846D188BE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587716589"/>
              </p:ext>
            </p:extLst>
          </p:nvPr>
        </p:nvGraphicFramePr>
        <p:xfrm>
          <a:off x="1380813" y="2119863"/>
          <a:ext cx="2851283" cy="4291799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226937">
                  <a:extLst>
                    <a:ext uri="{9D8B030D-6E8A-4147-A177-3AD203B41FA5}">
                      <a16:colId xmlns:a16="http://schemas.microsoft.com/office/drawing/2014/main" xmlns="" val="4110469248"/>
                    </a:ext>
                  </a:extLst>
                </a:gridCol>
                <a:gridCol w="379022">
                  <a:extLst>
                    <a:ext uri="{9D8B030D-6E8A-4147-A177-3AD203B41FA5}">
                      <a16:colId xmlns:a16="http://schemas.microsoft.com/office/drawing/2014/main" xmlns="" val="61127981"/>
                    </a:ext>
                  </a:extLst>
                </a:gridCol>
                <a:gridCol w="586746">
                  <a:extLst>
                    <a:ext uri="{9D8B030D-6E8A-4147-A177-3AD203B41FA5}">
                      <a16:colId xmlns:a16="http://schemas.microsoft.com/office/drawing/2014/main" xmlns="" val="2033812674"/>
                    </a:ext>
                  </a:extLst>
                </a:gridCol>
                <a:gridCol w="658578">
                  <a:extLst>
                    <a:ext uri="{9D8B030D-6E8A-4147-A177-3AD203B41FA5}">
                      <a16:colId xmlns:a16="http://schemas.microsoft.com/office/drawing/2014/main" xmlns="" val="3233214988"/>
                    </a:ext>
                  </a:extLst>
                </a:gridCol>
              </a:tblGrid>
              <a:tr h="150955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Segoe UI" panose="020B0502040204020203" pitchFamily="34" charset="0"/>
                        </a:rPr>
                        <a:t>불량명</a:t>
                      </a:r>
                      <a:endParaRPr lang="en-US" sz="70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 marL="66862" marR="66862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Segoe UI" panose="020B0502040204020203" pitchFamily="34" charset="0"/>
                        </a:rPr>
                        <a:t>범례</a:t>
                      </a:r>
                      <a:endParaRPr lang="en-US" sz="70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 marL="66862" marR="66862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Segoe UI" panose="020B0502040204020203" pitchFamily="34" charset="0"/>
                        </a:rPr>
                        <a:t>TOP</a:t>
                      </a:r>
                      <a:r>
                        <a:rPr lang="en-US" sz="7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Segoe UI" panose="020B0502040204020203" pitchFamily="34" charset="0"/>
                        </a:rPr>
                        <a:t> DPU</a:t>
                      </a:r>
                      <a:endParaRPr lang="en-US" sz="70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Segoe UI" panose="020B0502040204020203" pitchFamily="34" charset="0"/>
                      </a:endParaRPr>
                    </a:p>
                  </a:txBody>
                  <a:tcPr marL="66862" marR="66862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Segoe UI" panose="020B0502040204020203" pitchFamily="34" charset="0"/>
                        </a:rPr>
                        <a:t>BACK DPU</a:t>
                      </a:r>
                    </a:p>
                  </a:txBody>
                  <a:tcPr marL="66862" marR="66862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509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50</a:t>
                      </a: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45</a:t>
                      </a: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322414528"/>
                  </a:ext>
                </a:extLst>
              </a:tr>
              <a:tr h="1509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LINE</a:t>
                      </a: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509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PINH</a:t>
                      </a: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98872572"/>
                  </a:ext>
                </a:extLst>
              </a:tr>
              <a:tr h="1509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CHIP</a:t>
                      </a: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51904085"/>
                  </a:ext>
                </a:extLst>
              </a:tr>
              <a:tr h="1509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CRAT</a:t>
                      </a: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284283955"/>
                  </a:ext>
                </a:extLst>
              </a:tr>
              <a:tr h="1509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CRCK</a:t>
                      </a: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58137648"/>
                  </a:ext>
                </a:extLst>
              </a:tr>
              <a:tr h="1509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SFDF</a:t>
                      </a: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35151144"/>
                  </a:ext>
                </a:extLst>
              </a:tr>
              <a:tr h="1509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PRTS</a:t>
                      </a: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2087030"/>
                  </a:ext>
                </a:extLst>
              </a:tr>
              <a:tr h="1509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PINC</a:t>
                      </a: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25080638"/>
                  </a:ext>
                </a:extLst>
              </a:tr>
              <a:tr h="1509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EDGL</a:t>
                      </a: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96676906"/>
                  </a:ext>
                </a:extLst>
              </a:tr>
              <a:tr h="1509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BIGL</a:t>
                      </a: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464415882"/>
                  </a:ext>
                </a:extLst>
              </a:tr>
              <a:tr h="15095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b="0" i="0" u="none" strike="noStrike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CWRK</a:t>
                      </a: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645145628"/>
                  </a:ext>
                </a:extLst>
              </a:tr>
              <a:tr h="15095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HWRK</a:t>
                      </a:r>
                      <a:endParaRPr lang="en-US" sz="7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5666" marR="5666" marT="5666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850307205"/>
                  </a:ext>
                </a:extLst>
              </a:tr>
              <a:tr h="15095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SCRT</a:t>
                      </a:r>
                      <a:endParaRPr lang="en-US" sz="7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5666" marR="5666" marT="5666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29017814"/>
                  </a:ext>
                </a:extLst>
              </a:tr>
              <a:tr h="15095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NOCT</a:t>
                      </a:r>
                      <a:endParaRPr lang="en-US" sz="7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5666" marR="5666" marT="5666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17978724"/>
                  </a:ext>
                </a:extLst>
              </a:tr>
              <a:tr h="15095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DENT</a:t>
                      </a:r>
                      <a:endParaRPr lang="en-US" sz="7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5666" marR="5666" marT="5666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798858906"/>
                  </a:ext>
                </a:extLst>
              </a:tr>
              <a:tr h="15095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ISLD</a:t>
                      </a:r>
                      <a:endParaRPr lang="en-US" sz="7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5666" marR="5666" marT="5666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9908678"/>
                  </a:ext>
                </a:extLst>
              </a:tr>
              <a:tr h="15095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DRAG</a:t>
                      </a:r>
                      <a:endParaRPr lang="en-US" sz="7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5666" marR="5666" marT="5666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29708826"/>
                  </a:ext>
                </a:extLst>
              </a:tr>
              <a:tr h="15095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PWRK</a:t>
                      </a:r>
                    </a:p>
                  </a:txBody>
                  <a:tcPr marL="5666" marR="5666" marT="5666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3600" marB="360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932509593"/>
                  </a:ext>
                </a:extLst>
              </a:tr>
              <a:tr h="1414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PPNH</a:t>
                      </a:r>
                    </a:p>
                  </a:txBody>
                  <a:tcPr marL="5666" marR="5666" marT="5666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001518445"/>
                  </a:ext>
                </a:extLst>
              </a:tr>
              <a:tr h="1414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b="0" i="0" u="none" strike="noStrike" baseline="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PDMG</a:t>
                      </a:r>
                    </a:p>
                  </a:txBody>
                  <a:tcPr marL="5666" marR="5666" marT="5666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206421988"/>
                  </a:ext>
                </a:extLst>
              </a:tr>
              <a:tr h="1414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 baseline="0" dirty="0"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WAVE</a:t>
                      </a:r>
                      <a:endParaRPr lang="en-US" sz="700" b="0" i="0" u="none" strike="noStrike" baseline="0" dirty="0"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5666" marR="5666" marT="5666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55496512"/>
                  </a:ext>
                </a:extLst>
              </a:tr>
              <a:tr h="1414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INLN</a:t>
                      </a:r>
                      <a:endParaRPr lang="en-US" sz="7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5666" marR="5666" marT="5666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4267190558"/>
                  </a:ext>
                </a:extLst>
              </a:tr>
              <a:tr h="1414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INPH</a:t>
                      </a:r>
                      <a:endParaRPr lang="en-US" sz="7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5666" marR="5666" marT="5666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603709178"/>
                  </a:ext>
                </a:extLst>
              </a:tr>
              <a:tr h="1414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INID</a:t>
                      </a:r>
                      <a:endParaRPr lang="en-US" sz="7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5666" marR="5666" marT="5666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148776681"/>
                  </a:ext>
                </a:extLst>
              </a:tr>
              <a:tr h="1414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INDM</a:t>
                      </a:r>
                      <a:endParaRPr lang="en-US" sz="7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5666" marR="5666" marT="5666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517300242"/>
                  </a:ext>
                </a:extLst>
              </a:tr>
              <a:tr h="1414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INNC</a:t>
                      </a:r>
                      <a:endParaRPr lang="en-US" sz="7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5666" marR="5666" marT="5666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529688558"/>
                  </a:ext>
                </a:extLst>
              </a:tr>
              <a:tr h="141411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7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CNTT</a:t>
                      </a:r>
                      <a:endParaRPr lang="en-US" sz="7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5666" marR="5666" marT="5666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688067278"/>
                  </a:ext>
                </a:extLst>
              </a:tr>
            </a:tbl>
          </a:graphicData>
        </a:graphic>
      </p:graphicFrame>
      <p:grpSp>
        <p:nvGrpSpPr>
          <p:cNvPr id="183" name="그룹 182"/>
          <p:cNvGrpSpPr/>
          <p:nvPr/>
        </p:nvGrpSpPr>
        <p:grpSpPr>
          <a:xfrm>
            <a:off x="2735213" y="2314074"/>
            <a:ext cx="136085" cy="2479122"/>
            <a:chOff x="2904266" y="1848366"/>
            <a:chExt cx="242155" cy="3945869"/>
          </a:xfrm>
        </p:grpSpPr>
        <p:sp>
          <p:nvSpPr>
            <p:cNvPr id="184" name="직사각형 183"/>
            <p:cNvSpPr/>
            <p:nvPr/>
          </p:nvSpPr>
          <p:spPr>
            <a:xfrm>
              <a:off x="2995995" y="1848366"/>
              <a:ext cx="58695" cy="13198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grpSp>
          <p:nvGrpSpPr>
            <p:cNvPr id="185" name="그룹 184"/>
            <p:cNvGrpSpPr/>
            <p:nvPr/>
          </p:nvGrpSpPr>
          <p:grpSpPr>
            <a:xfrm>
              <a:off x="2919053" y="2284343"/>
              <a:ext cx="212582" cy="123764"/>
              <a:chOff x="11990246" y="1873161"/>
              <a:chExt cx="830404" cy="831540"/>
            </a:xfrm>
          </p:grpSpPr>
          <p:sp>
            <p:nvSpPr>
              <p:cNvPr id="226" name="타원 225"/>
              <p:cNvSpPr/>
              <p:nvPr/>
            </p:nvSpPr>
            <p:spPr>
              <a:xfrm>
                <a:off x="11990246" y="1873161"/>
                <a:ext cx="830404" cy="83154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227" name="타원 226"/>
              <p:cNvSpPr/>
              <p:nvPr/>
            </p:nvSpPr>
            <p:spPr>
              <a:xfrm>
                <a:off x="12086284" y="1976731"/>
                <a:ext cx="639116" cy="614069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</p:grpSp>
        <p:grpSp>
          <p:nvGrpSpPr>
            <p:cNvPr id="186" name="그룹 185"/>
            <p:cNvGrpSpPr/>
            <p:nvPr/>
          </p:nvGrpSpPr>
          <p:grpSpPr>
            <a:xfrm>
              <a:off x="2926429" y="2552519"/>
              <a:ext cx="197829" cy="123530"/>
              <a:chOff x="13824913" y="-2277770"/>
              <a:chExt cx="772774" cy="829970"/>
            </a:xfrm>
          </p:grpSpPr>
          <p:sp>
            <p:nvSpPr>
              <p:cNvPr id="224" name="직사각형 223"/>
              <p:cNvSpPr/>
              <p:nvPr/>
            </p:nvSpPr>
            <p:spPr>
              <a:xfrm>
                <a:off x="13824913" y="-2265407"/>
                <a:ext cx="772774" cy="806815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225" name="타원 224"/>
              <p:cNvSpPr/>
              <p:nvPr/>
            </p:nvSpPr>
            <p:spPr>
              <a:xfrm>
                <a:off x="13853889" y="-2277770"/>
                <a:ext cx="719361" cy="82997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</p:grpSp>
        <p:sp>
          <p:nvSpPr>
            <p:cNvPr id="187" name="타원 186"/>
            <p:cNvSpPr/>
            <p:nvPr/>
          </p:nvSpPr>
          <p:spPr>
            <a:xfrm>
              <a:off x="2933266" y="2079931"/>
              <a:ext cx="184155" cy="95420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grpSp>
          <p:nvGrpSpPr>
            <p:cNvPr id="188" name="그룹 187"/>
            <p:cNvGrpSpPr/>
            <p:nvPr/>
          </p:nvGrpSpPr>
          <p:grpSpPr>
            <a:xfrm>
              <a:off x="2926429" y="2773073"/>
              <a:ext cx="197829" cy="120084"/>
              <a:chOff x="14878839" y="-1218661"/>
              <a:chExt cx="772774" cy="806815"/>
            </a:xfrm>
          </p:grpSpPr>
          <p:sp>
            <p:nvSpPr>
              <p:cNvPr id="222" name="직사각형 221"/>
              <p:cNvSpPr/>
              <p:nvPr/>
            </p:nvSpPr>
            <p:spPr>
              <a:xfrm>
                <a:off x="14878839" y="-1218661"/>
                <a:ext cx="772774" cy="806815"/>
              </a:xfrm>
              <a:prstGeom prst="rect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>
                <a:off x="15150338" y="-1195363"/>
                <a:ext cx="244007" cy="783517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</p:grpSp>
        <p:grpSp>
          <p:nvGrpSpPr>
            <p:cNvPr id="189" name="그룹 188"/>
            <p:cNvGrpSpPr/>
            <p:nvPr/>
          </p:nvGrpSpPr>
          <p:grpSpPr>
            <a:xfrm>
              <a:off x="2926429" y="2975867"/>
              <a:ext cx="197829" cy="120084"/>
              <a:chOff x="17728455" y="-1302825"/>
              <a:chExt cx="772774" cy="806815"/>
            </a:xfrm>
          </p:grpSpPr>
          <p:grpSp>
            <p:nvGrpSpPr>
              <p:cNvPr id="218" name="그룹 217"/>
              <p:cNvGrpSpPr/>
              <p:nvPr/>
            </p:nvGrpSpPr>
            <p:grpSpPr>
              <a:xfrm>
                <a:off x="17728455" y="-1302825"/>
                <a:ext cx="772774" cy="806815"/>
                <a:chOff x="14878839" y="-1218661"/>
                <a:chExt cx="772774" cy="806815"/>
              </a:xfrm>
            </p:grpSpPr>
            <p:sp>
              <p:nvSpPr>
                <p:cNvPr id="220" name="직사각형 219"/>
                <p:cNvSpPr/>
                <p:nvPr/>
              </p:nvSpPr>
              <p:spPr>
                <a:xfrm>
                  <a:off x="14878839" y="-1218661"/>
                  <a:ext cx="772774" cy="806815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221" name="직사각형 220"/>
                <p:cNvSpPr/>
                <p:nvPr/>
              </p:nvSpPr>
              <p:spPr>
                <a:xfrm>
                  <a:off x="15150338" y="-1195363"/>
                  <a:ext cx="244007" cy="78351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</p:grpSp>
          <p:sp>
            <p:nvSpPr>
              <p:cNvPr id="219" name="직사각형 218"/>
              <p:cNvSpPr/>
              <p:nvPr/>
            </p:nvSpPr>
            <p:spPr>
              <a:xfrm>
                <a:off x="18247604" y="-1279527"/>
                <a:ext cx="244007" cy="783517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</p:grpSp>
        <p:sp>
          <p:nvSpPr>
            <p:cNvPr id="190" name="순서도: 데이터 189"/>
            <p:cNvSpPr/>
            <p:nvPr/>
          </p:nvSpPr>
          <p:spPr>
            <a:xfrm>
              <a:off x="2996101" y="3210452"/>
              <a:ext cx="58484" cy="133691"/>
            </a:xfrm>
            <a:prstGeom prst="flowChartInputOutpu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sp>
          <p:nvSpPr>
            <p:cNvPr id="191" name="직사각형 190"/>
            <p:cNvSpPr/>
            <p:nvPr/>
          </p:nvSpPr>
          <p:spPr>
            <a:xfrm>
              <a:off x="2926429" y="3451054"/>
              <a:ext cx="197829" cy="120084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grpSp>
          <p:nvGrpSpPr>
            <p:cNvPr id="192" name="그룹 191"/>
            <p:cNvGrpSpPr/>
            <p:nvPr/>
          </p:nvGrpSpPr>
          <p:grpSpPr>
            <a:xfrm>
              <a:off x="2904266" y="4574782"/>
              <a:ext cx="242155" cy="116617"/>
              <a:chOff x="13513191" y="-3948667"/>
              <a:chExt cx="945924" cy="783517"/>
            </a:xfrm>
          </p:grpSpPr>
          <p:grpSp>
            <p:nvGrpSpPr>
              <p:cNvPr id="214" name="그룹 213"/>
              <p:cNvGrpSpPr/>
              <p:nvPr/>
            </p:nvGrpSpPr>
            <p:grpSpPr>
              <a:xfrm>
                <a:off x="13513191" y="-3948667"/>
                <a:ext cx="945924" cy="783517"/>
                <a:chOff x="17999954" y="-1279527"/>
                <a:chExt cx="491657" cy="783517"/>
              </a:xfrm>
            </p:grpSpPr>
            <p:sp>
              <p:nvSpPr>
                <p:cNvPr id="216" name="직사각형 215"/>
                <p:cNvSpPr/>
                <p:nvPr/>
              </p:nvSpPr>
              <p:spPr>
                <a:xfrm>
                  <a:off x="17999954" y="-1279527"/>
                  <a:ext cx="244007" cy="78351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217" name="직사각형 216"/>
                <p:cNvSpPr/>
                <p:nvPr/>
              </p:nvSpPr>
              <p:spPr>
                <a:xfrm>
                  <a:off x="18247604" y="-1279527"/>
                  <a:ext cx="244007" cy="783517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</p:grpSp>
          <p:sp>
            <p:nvSpPr>
              <p:cNvPr id="215" name="직사각형 214"/>
              <p:cNvSpPr/>
              <p:nvPr/>
            </p:nvSpPr>
            <p:spPr>
              <a:xfrm>
                <a:off x="13695958" y="-3805519"/>
                <a:ext cx="615667" cy="47176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</p:grpSp>
        <p:grpSp>
          <p:nvGrpSpPr>
            <p:cNvPr id="193" name="그룹 192"/>
            <p:cNvGrpSpPr/>
            <p:nvPr/>
          </p:nvGrpSpPr>
          <p:grpSpPr>
            <a:xfrm>
              <a:off x="2942572" y="4793282"/>
              <a:ext cx="165544" cy="119238"/>
              <a:chOff x="13513191" y="-3948667"/>
              <a:chExt cx="945924" cy="783517"/>
            </a:xfrm>
          </p:grpSpPr>
          <p:grpSp>
            <p:nvGrpSpPr>
              <p:cNvPr id="210" name="그룹 209"/>
              <p:cNvGrpSpPr/>
              <p:nvPr/>
            </p:nvGrpSpPr>
            <p:grpSpPr>
              <a:xfrm>
                <a:off x="13513191" y="-3948667"/>
                <a:ext cx="945924" cy="783517"/>
                <a:chOff x="17999954" y="-1279527"/>
                <a:chExt cx="491657" cy="783517"/>
              </a:xfrm>
            </p:grpSpPr>
            <p:sp>
              <p:nvSpPr>
                <p:cNvPr id="212" name="직사각형 211"/>
                <p:cNvSpPr/>
                <p:nvPr/>
              </p:nvSpPr>
              <p:spPr>
                <a:xfrm>
                  <a:off x="17999954" y="-1279527"/>
                  <a:ext cx="244007" cy="783517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  <p:sp>
              <p:nvSpPr>
                <p:cNvPr id="213" name="직사각형 212"/>
                <p:cNvSpPr/>
                <p:nvPr/>
              </p:nvSpPr>
              <p:spPr>
                <a:xfrm>
                  <a:off x="18247604" y="-1279527"/>
                  <a:ext cx="244007" cy="783517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latin typeface="Arial Narrow" panose="020B0606020202030204" pitchFamily="34" charset="0"/>
                    <a:ea typeface="LG스마트체 Regular" panose="020B0600000101010101" pitchFamily="50" charset="-127"/>
                  </a:endParaRPr>
                </a:p>
              </p:txBody>
            </p:sp>
          </p:grpSp>
          <p:sp>
            <p:nvSpPr>
              <p:cNvPr id="211" name="직사각형 210"/>
              <p:cNvSpPr/>
              <p:nvPr/>
            </p:nvSpPr>
            <p:spPr>
              <a:xfrm>
                <a:off x="13695958" y="-3805519"/>
                <a:ext cx="615667" cy="471769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</p:grpSp>
        <p:grpSp>
          <p:nvGrpSpPr>
            <p:cNvPr id="194" name="그룹 193"/>
            <p:cNvGrpSpPr/>
            <p:nvPr/>
          </p:nvGrpSpPr>
          <p:grpSpPr>
            <a:xfrm>
              <a:off x="2926429" y="5020007"/>
              <a:ext cx="197829" cy="120084"/>
              <a:chOff x="17735570" y="-3537613"/>
              <a:chExt cx="772774" cy="806815"/>
            </a:xfrm>
          </p:grpSpPr>
          <p:sp>
            <p:nvSpPr>
              <p:cNvPr id="208" name="직사각형 207"/>
              <p:cNvSpPr/>
              <p:nvPr/>
            </p:nvSpPr>
            <p:spPr>
              <a:xfrm>
                <a:off x="17735570" y="-3537613"/>
                <a:ext cx="772774" cy="80681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209" name="타원 208"/>
              <p:cNvSpPr/>
              <p:nvPr/>
            </p:nvSpPr>
            <p:spPr>
              <a:xfrm>
                <a:off x="17802399" y="-3434085"/>
                <a:ext cx="639116" cy="614069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</p:grpSp>
        <p:sp>
          <p:nvSpPr>
            <p:cNvPr id="195" name="폭발 1 194"/>
            <p:cNvSpPr/>
            <p:nvPr/>
          </p:nvSpPr>
          <p:spPr>
            <a:xfrm>
              <a:off x="2924551" y="5227056"/>
              <a:ext cx="201585" cy="148295"/>
            </a:xfrm>
            <a:prstGeom prst="irregularSeal1">
              <a:avLst/>
            </a:prstGeom>
            <a:solidFill>
              <a:schemeClr val="tx1">
                <a:lumMod val="50000"/>
                <a:lumOff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grpSp>
          <p:nvGrpSpPr>
            <p:cNvPr id="196" name="그룹 195"/>
            <p:cNvGrpSpPr/>
            <p:nvPr/>
          </p:nvGrpSpPr>
          <p:grpSpPr>
            <a:xfrm>
              <a:off x="2926429" y="5447365"/>
              <a:ext cx="197829" cy="120084"/>
              <a:chOff x="11796269" y="-4064094"/>
              <a:chExt cx="772774" cy="806815"/>
            </a:xfrm>
          </p:grpSpPr>
          <p:sp>
            <p:nvSpPr>
              <p:cNvPr id="206" name="직사각형 205"/>
              <p:cNvSpPr/>
              <p:nvPr/>
            </p:nvSpPr>
            <p:spPr>
              <a:xfrm>
                <a:off x="11796269" y="-4064094"/>
                <a:ext cx="772774" cy="806815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  <p:cxnSp>
            <p:nvCxnSpPr>
              <p:cNvPr id="207" name="직선 연결선 206"/>
              <p:cNvCxnSpPr>
                <a:stCxn id="206" idx="0"/>
                <a:endCxn id="206" idx="2"/>
              </p:cNvCxnSpPr>
              <p:nvPr/>
            </p:nvCxnSpPr>
            <p:spPr>
              <a:xfrm>
                <a:off x="12182656" y="-4064094"/>
                <a:ext cx="0" cy="80681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7" name="그룹 196"/>
            <p:cNvGrpSpPr/>
            <p:nvPr/>
          </p:nvGrpSpPr>
          <p:grpSpPr>
            <a:xfrm>
              <a:off x="2926429" y="4353471"/>
              <a:ext cx="197829" cy="120125"/>
              <a:chOff x="16624008" y="-4488262"/>
              <a:chExt cx="772774" cy="807092"/>
            </a:xfrm>
          </p:grpSpPr>
          <p:sp>
            <p:nvSpPr>
              <p:cNvPr id="204" name="직사각형 203"/>
              <p:cNvSpPr/>
              <p:nvPr/>
            </p:nvSpPr>
            <p:spPr>
              <a:xfrm>
                <a:off x="16624008" y="-4487985"/>
                <a:ext cx="772774" cy="80681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205" name="직사각형 204"/>
              <p:cNvSpPr/>
              <p:nvPr/>
            </p:nvSpPr>
            <p:spPr>
              <a:xfrm>
                <a:off x="16633625" y="-4488262"/>
                <a:ext cx="397146" cy="807092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</p:grpSp>
        <p:sp>
          <p:nvSpPr>
            <p:cNvPr id="198" name="직사각형 197"/>
            <p:cNvSpPr/>
            <p:nvPr/>
          </p:nvSpPr>
          <p:spPr>
            <a:xfrm>
              <a:off x="2995995" y="4129716"/>
              <a:ext cx="58695" cy="131989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sp>
          <p:nvSpPr>
            <p:cNvPr id="199" name="직사각형 198"/>
            <p:cNvSpPr/>
            <p:nvPr/>
          </p:nvSpPr>
          <p:spPr>
            <a:xfrm>
              <a:off x="2995995" y="3895844"/>
              <a:ext cx="58695" cy="131989"/>
            </a:xfrm>
            <a:prstGeom prst="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grpSp>
          <p:nvGrpSpPr>
            <p:cNvPr id="200" name="그룹 199"/>
            <p:cNvGrpSpPr/>
            <p:nvPr/>
          </p:nvGrpSpPr>
          <p:grpSpPr>
            <a:xfrm>
              <a:off x="2926429" y="5674151"/>
              <a:ext cx="197829" cy="120084"/>
              <a:chOff x="19490650" y="1888556"/>
              <a:chExt cx="216645" cy="197925"/>
            </a:xfrm>
          </p:grpSpPr>
          <p:sp>
            <p:nvSpPr>
              <p:cNvPr id="202" name="직사각형 201"/>
              <p:cNvSpPr/>
              <p:nvPr/>
            </p:nvSpPr>
            <p:spPr>
              <a:xfrm>
                <a:off x="19490650" y="1888556"/>
                <a:ext cx="216645" cy="197925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203" name="번개 202"/>
              <p:cNvSpPr/>
              <p:nvPr/>
            </p:nvSpPr>
            <p:spPr>
              <a:xfrm>
                <a:off x="19567663" y="1901153"/>
                <a:ext cx="62618" cy="144226"/>
              </a:xfrm>
              <a:prstGeom prst="lightningBol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</p:grpSp>
        <p:sp>
          <p:nvSpPr>
            <p:cNvPr id="201" name="직사각형 200"/>
            <p:cNvSpPr/>
            <p:nvPr/>
          </p:nvSpPr>
          <p:spPr>
            <a:xfrm>
              <a:off x="2926429" y="3671210"/>
              <a:ext cx="197829" cy="12008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</p:grpSp>
      <p:grpSp>
        <p:nvGrpSpPr>
          <p:cNvPr id="307" name="그룹 306"/>
          <p:cNvGrpSpPr/>
          <p:nvPr/>
        </p:nvGrpSpPr>
        <p:grpSpPr>
          <a:xfrm>
            <a:off x="4366043" y="2104344"/>
            <a:ext cx="2400933" cy="4307318"/>
            <a:chOff x="4366043" y="2379286"/>
            <a:chExt cx="2400933" cy="3930349"/>
          </a:xfrm>
        </p:grpSpPr>
        <p:grpSp>
          <p:nvGrpSpPr>
            <p:cNvPr id="176" name="그룹 175"/>
            <p:cNvGrpSpPr/>
            <p:nvPr/>
          </p:nvGrpSpPr>
          <p:grpSpPr>
            <a:xfrm>
              <a:off x="4389776" y="2379286"/>
              <a:ext cx="2377200" cy="2050749"/>
              <a:chOff x="979333" y="2895600"/>
              <a:chExt cx="2175846" cy="3101340"/>
            </a:xfrm>
          </p:grpSpPr>
          <p:pic>
            <p:nvPicPr>
              <p:cNvPr id="177" name="그림 176"/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 t="2335" b="3273"/>
              <a:stretch/>
            </p:blipFill>
            <p:spPr>
              <a:xfrm>
                <a:off x="979333" y="2895600"/>
                <a:ext cx="2175846" cy="3101340"/>
              </a:xfrm>
              <a:prstGeom prst="rect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</p:pic>
          <p:sp>
            <p:nvSpPr>
              <p:cNvPr id="178" name="직사각형 177"/>
              <p:cNvSpPr/>
              <p:nvPr/>
            </p:nvSpPr>
            <p:spPr>
              <a:xfrm>
                <a:off x="1348740" y="4245948"/>
                <a:ext cx="358140" cy="35653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9" name="직사각형 178"/>
              <p:cNvSpPr/>
              <p:nvPr/>
            </p:nvSpPr>
            <p:spPr>
              <a:xfrm>
                <a:off x="2490439" y="3804519"/>
                <a:ext cx="358140" cy="35653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81" name="TextBox 18">
              <a:extLst>
                <a:ext uri="{FF2B5EF4-FFF2-40B4-BE49-F238E27FC236}">
                  <a16:creationId xmlns:a16="http://schemas.microsoft.com/office/drawing/2014/main" xmlns="" id="{BE1C9E98-EBDE-45A5-A85A-FF481E151F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6043" y="2732383"/>
              <a:ext cx="461881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defTabSz="742950" latinLnBrk="1"/>
              <a:r>
                <a:rPr lang="en-US" altLang="ko-KR" sz="700" b="1" dirty="0">
                  <a:solidFill>
                    <a:srgbClr val="FF0000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TOP</a:t>
              </a:r>
              <a:endParaRPr lang="ko-KR" altLang="en-US" sz="700" b="1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grpSp>
          <p:nvGrpSpPr>
            <p:cNvPr id="228" name="그룹 227"/>
            <p:cNvGrpSpPr/>
            <p:nvPr/>
          </p:nvGrpSpPr>
          <p:grpSpPr>
            <a:xfrm>
              <a:off x="4389776" y="4258886"/>
              <a:ext cx="2377200" cy="2050749"/>
              <a:chOff x="979333" y="2895600"/>
              <a:chExt cx="2175846" cy="3101340"/>
            </a:xfrm>
          </p:grpSpPr>
          <p:pic>
            <p:nvPicPr>
              <p:cNvPr id="229" name="그림 228"/>
              <p:cNvPicPr>
                <a:picLocks noChangeAspect="1"/>
              </p:cNvPicPr>
              <p:nvPr/>
            </p:nvPicPr>
            <p:blipFill rotWithShape="1">
              <a:blip r:embed="rId4" cstate="hqprint">
                <a:extLst>
                  <a:ext uri="{28A0092B-C50C-407E-A947-70E740481C1C}">
                    <a14:useLocalDpi xmlns:a14="http://schemas.microsoft.com/office/drawing/2010/main" xmlns=""/>
                  </a:ext>
                </a:extLst>
              </a:blip>
              <a:srcRect t="2335" b="3273"/>
              <a:stretch/>
            </p:blipFill>
            <p:spPr>
              <a:xfrm>
                <a:off x="979333" y="2895600"/>
                <a:ext cx="2175846" cy="3101340"/>
              </a:xfrm>
              <a:prstGeom prst="rect">
                <a:avLst/>
              </a:prstGeom>
              <a:ln>
                <a:solidFill>
                  <a:schemeClr val="bg1">
                    <a:lumMod val="95000"/>
                  </a:schemeClr>
                </a:solidFill>
              </a:ln>
            </p:spPr>
          </p:pic>
          <p:sp>
            <p:nvSpPr>
              <p:cNvPr id="230" name="직사각형 229"/>
              <p:cNvSpPr/>
              <p:nvPr/>
            </p:nvSpPr>
            <p:spPr>
              <a:xfrm>
                <a:off x="1348740" y="4245948"/>
                <a:ext cx="358140" cy="35653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직사각형 230"/>
              <p:cNvSpPr/>
              <p:nvPr/>
            </p:nvSpPr>
            <p:spPr>
              <a:xfrm>
                <a:off x="2490439" y="3804519"/>
                <a:ext cx="358140" cy="35653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32" name="TextBox 18">
              <a:extLst>
                <a:ext uri="{FF2B5EF4-FFF2-40B4-BE49-F238E27FC236}">
                  <a16:creationId xmlns:a16="http://schemas.microsoft.com/office/drawing/2014/main" xmlns="" id="{BE1C9E98-EBDE-45A5-A85A-FF481E151F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6043" y="4510383"/>
              <a:ext cx="461881" cy="20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defTabSz="742950" latinLnBrk="1"/>
              <a:r>
                <a:rPr lang="en-US" altLang="ko-KR" sz="700" b="1" dirty="0">
                  <a:solidFill>
                    <a:srgbClr val="FF0000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Back</a:t>
              </a:r>
              <a:endParaRPr lang="ko-KR" altLang="en-US" sz="700" b="1" dirty="0">
                <a:solidFill>
                  <a:srgbClr val="FF0000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233" name="타원 232"/>
            <p:cNvSpPr/>
            <p:nvPr/>
          </p:nvSpPr>
          <p:spPr>
            <a:xfrm>
              <a:off x="4725379" y="2997919"/>
              <a:ext cx="98111" cy="8114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sp>
          <p:nvSpPr>
            <p:cNvPr id="234" name="타원 233"/>
            <p:cNvSpPr/>
            <p:nvPr/>
          </p:nvSpPr>
          <p:spPr>
            <a:xfrm>
              <a:off x="5043266" y="2821494"/>
              <a:ext cx="98111" cy="8114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sp>
          <p:nvSpPr>
            <p:cNvPr id="235" name="타원 234"/>
            <p:cNvSpPr/>
            <p:nvPr/>
          </p:nvSpPr>
          <p:spPr>
            <a:xfrm>
              <a:off x="5124900" y="2898080"/>
              <a:ext cx="98111" cy="8114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sp>
          <p:nvSpPr>
            <p:cNvPr id="236" name="타원 235"/>
            <p:cNvSpPr/>
            <p:nvPr/>
          </p:nvSpPr>
          <p:spPr>
            <a:xfrm>
              <a:off x="5000283" y="2922209"/>
              <a:ext cx="98111" cy="8114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sp>
          <p:nvSpPr>
            <p:cNvPr id="237" name="타원 236"/>
            <p:cNvSpPr/>
            <p:nvPr/>
          </p:nvSpPr>
          <p:spPr>
            <a:xfrm>
              <a:off x="5859730" y="3276914"/>
              <a:ext cx="98111" cy="8114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sp>
          <p:nvSpPr>
            <p:cNvPr id="238" name="타원 237"/>
            <p:cNvSpPr/>
            <p:nvPr/>
          </p:nvSpPr>
          <p:spPr>
            <a:xfrm>
              <a:off x="5964781" y="3201745"/>
              <a:ext cx="98111" cy="8114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sp>
          <p:nvSpPr>
            <p:cNvPr id="239" name="타원 238"/>
            <p:cNvSpPr/>
            <p:nvPr/>
          </p:nvSpPr>
          <p:spPr>
            <a:xfrm>
              <a:off x="5835138" y="3153918"/>
              <a:ext cx="98111" cy="8114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sp>
          <p:nvSpPr>
            <p:cNvPr id="240" name="타원 239"/>
            <p:cNvSpPr/>
            <p:nvPr/>
          </p:nvSpPr>
          <p:spPr>
            <a:xfrm>
              <a:off x="4871844" y="5266662"/>
              <a:ext cx="98111" cy="8114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sp>
          <p:nvSpPr>
            <p:cNvPr id="241" name="타원 240"/>
            <p:cNvSpPr/>
            <p:nvPr/>
          </p:nvSpPr>
          <p:spPr>
            <a:xfrm>
              <a:off x="4983968" y="5427176"/>
              <a:ext cx="98111" cy="8114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sp>
          <p:nvSpPr>
            <p:cNvPr id="242" name="타원 241"/>
            <p:cNvSpPr/>
            <p:nvPr/>
          </p:nvSpPr>
          <p:spPr>
            <a:xfrm>
              <a:off x="4754273" y="5332771"/>
              <a:ext cx="98111" cy="8114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sp>
          <p:nvSpPr>
            <p:cNvPr id="243" name="타원 242"/>
            <p:cNvSpPr/>
            <p:nvPr/>
          </p:nvSpPr>
          <p:spPr>
            <a:xfrm>
              <a:off x="5890120" y="5300896"/>
              <a:ext cx="98111" cy="8114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  <p:grpSp>
          <p:nvGrpSpPr>
            <p:cNvPr id="244" name="그룹 243"/>
            <p:cNvGrpSpPr/>
            <p:nvPr/>
          </p:nvGrpSpPr>
          <p:grpSpPr>
            <a:xfrm>
              <a:off x="5872792" y="3609512"/>
              <a:ext cx="91980" cy="72345"/>
              <a:chOff x="11990246" y="1873161"/>
              <a:chExt cx="830404" cy="831540"/>
            </a:xfrm>
          </p:grpSpPr>
          <p:sp>
            <p:nvSpPr>
              <p:cNvPr id="245" name="타원 244"/>
              <p:cNvSpPr/>
              <p:nvPr/>
            </p:nvSpPr>
            <p:spPr>
              <a:xfrm>
                <a:off x="11990246" y="1873161"/>
                <a:ext cx="830404" cy="83154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246" name="타원 245"/>
              <p:cNvSpPr/>
              <p:nvPr/>
            </p:nvSpPr>
            <p:spPr>
              <a:xfrm>
                <a:off x="12086284" y="1976731"/>
                <a:ext cx="639116" cy="614069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</p:grpSp>
        <p:grpSp>
          <p:nvGrpSpPr>
            <p:cNvPr id="247" name="그룹 246"/>
            <p:cNvGrpSpPr/>
            <p:nvPr/>
          </p:nvGrpSpPr>
          <p:grpSpPr>
            <a:xfrm>
              <a:off x="5967466" y="3707735"/>
              <a:ext cx="91980" cy="72345"/>
              <a:chOff x="11990246" y="1873161"/>
              <a:chExt cx="830404" cy="831540"/>
            </a:xfrm>
          </p:grpSpPr>
          <p:sp>
            <p:nvSpPr>
              <p:cNvPr id="248" name="타원 247"/>
              <p:cNvSpPr/>
              <p:nvPr/>
            </p:nvSpPr>
            <p:spPr>
              <a:xfrm>
                <a:off x="11990246" y="1873161"/>
                <a:ext cx="830404" cy="83154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249" name="타원 248"/>
              <p:cNvSpPr/>
              <p:nvPr/>
            </p:nvSpPr>
            <p:spPr>
              <a:xfrm>
                <a:off x="12086284" y="1976731"/>
                <a:ext cx="639116" cy="614069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</p:grpSp>
        <p:grpSp>
          <p:nvGrpSpPr>
            <p:cNvPr id="250" name="그룹 249"/>
            <p:cNvGrpSpPr/>
            <p:nvPr/>
          </p:nvGrpSpPr>
          <p:grpSpPr>
            <a:xfrm>
              <a:off x="5678541" y="3817616"/>
              <a:ext cx="91980" cy="72345"/>
              <a:chOff x="11990246" y="1873161"/>
              <a:chExt cx="830404" cy="831540"/>
            </a:xfrm>
          </p:grpSpPr>
          <p:sp>
            <p:nvSpPr>
              <p:cNvPr id="251" name="타원 250"/>
              <p:cNvSpPr/>
              <p:nvPr/>
            </p:nvSpPr>
            <p:spPr>
              <a:xfrm>
                <a:off x="11990246" y="1873161"/>
                <a:ext cx="830404" cy="83154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252" name="타원 251"/>
              <p:cNvSpPr/>
              <p:nvPr/>
            </p:nvSpPr>
            <p:spPr>
              <a:xfrm>
                <a:off x="12086284" y="1976731"/>
                <a:ext cx="639116" cy="614069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</p:grpSp>
        <p:grpSp>
          <p:nvGrpSpPr>
            <p:cNvPr id="253" name="그룹 252"/>
            <p:cNvGrpSpPr/>
            <p:nvPr/>
          </p:nvGrpSpPr>
          <p:grpSpPr>
            <a:xfrm>
              <a:off x="5087289" y="3580249"/>
              <a:ext cx="91980" cy="72345"/>
              <a:chOff x="11990246" y="1873161"/>
              <a:chExt cx="830404" cy="831540"/>
            </a:xfrm>
          </p:grpSpPr>
          <p:sp>
            <p:nvSpPr>
              <p:cNvPr id="254" name="타원 253"/>
              <p:cNvSpPr/>
              <p:nvPr/>
            </p:nvSpPr>
            <p:spPr>
              <a:xfrm>
                <a:off x="11990246" y="1873161"/>
                <a:ext cx="830404" cy="83154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255" name="타원 254"/>
              <p:cNvSpPr/>
              <p:nvPr/>
            </p:nvSpPr>
            <p:spPr>
              <a:xfrm>
                <a:off x="12086284" y="1976731"/>
                <a:ext cx="639116" cy="614069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</p:grpSp>
        <p:grpSp>
          <p:nvGrpSpPr>
            <p:cNvPr id="256" name="그룹 255"/>
            <p:cNvGrpSpPr/>
            <p:nvPr/>
          </p:nvGrpSpPr>
          <p:grpSpPr>
            <a:xfrm>
              <a:off x="4633991" y="3454447"/>
              <a:ext cx="91980" cy="72345"/>
              <a:chOff x="11990246" y="1873161"/>
              <a:chExt cx="830404" cy="831540"/>
            </a:xfrm>
          </p:grpSpPr>
          <p:sp>
            <p:nvSpPr>
              <p:cNvPr id="257" name="타원 256"/>
              <p:cNvSpPr/>
              <p:nvPr/>
            </p:nvSpPr>
            <p:spPr>
              <a:xfrm>
                <a:off x="11990246" y="1873161"/>
                <a:ext cx="830404" cy="83154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258" name="타원 257"/>
              <p:cNvSpPr/>
              <p:nvPr/>
            </p:nvSpPr>
            <p:spPr>
              <a:xfrm>
                <a:off x="12086284" y="1976731"/>
                <a:ext cx="639116" cy="614069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</p:grpSp>
        <p:grpSp>
          <p:nvGrpSpPr>
            <p:cNvPr id="259" name="그룹 258"/>
            <p:cNvGrpSpPr/>
            <p:nvPr/>
          </p:nvGrpSpPr>
          <p:grpSpPr>
            <a:xfrm>
              <a:off x="4851866" y="3499073"/>
              <a:ext cx="91980" cy="72345"/>
              <a:chOff x="11990246" y="1873161"/>
              <a:chExt cx="830404" cy="831540"/>
            </a:xfrm>
          </p:grpSpPr>
          <p:sp>
            <p:nvSpPr>
              <p:cNvPr id="260" name="타원 259"/>
              <p:cNvSpPr/>
              <p:nvPr/>
            </p:nvSpPr>
            <p:spPr>
              <a:xfrm>
                <a:off x="11990246" y="1873161"/>
                <a:ext cx="830404" cy="83154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261" name="타원 260"/>
              <p:cNvSpPr/>
              <p:nvPr/>
            </p:nvSpPr>
            <p:spPr>
              <a:xfrm>
                <a:off x="12086284" y="1976731"/>
                <a:ext cx="639116" cy="614069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</p:grpSp>
        <p:grpSp>
          <p:nvGrpSpPr>
            <p:cNvPr id="262" name="그룹 261"/>
            <p:cNvGrpSpPr/>
            <p:nvPr/>
          </p:nvGrpSpPr>
          <p:grpSpPr>
            <a:xfrm>
              <a:off x="5054248" y="4954942"/>
              <a:ext cx="91980" cy="72345"/>
              <a:chOff x="11990246" y="1873161"/>
              <a:chExt cx="830404" cy="831540"/>
            </a:xfrm>
          </p:grpSpPr>
          <p:sp>
            <p:nvSpPr>
              <p:cNvPr id="263" name="타원 262"/>
              <p:cNvSpPr/>
              <p:nvPr/>
            </p:nvSpPr>
            <p:spPr>
              <a:xfrm>
                <a:off x="11990246" y="1873161"/>
                <a:ext cx="830404" cy="83154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264" name="타원 263"/>
              <p:cNvSpPr/>
              <p:nvPr/>
            </p:nvSpPr>
            <p:spPr>
              <a:xfrm>
                <a:off x="12086284" y="1976731"/>
                <a:ext cx="639116" cy="614069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</p:grpSp>
        <p:grpSp>
          <p:nvGrpSpPr>
            <p:cNvPr id="265" name="그룹 264"/>
            <p:cNvGrpSpPr/>
            <p:nvPr/>
          </p:nvGrpSpPr>
          <p:grpSpPr>
            <a:xfrm>
              <a:off x="5709593" y="4785860"/>
              <a:ext cx="91980" cy="72345"/>
              <a:chOff x="11990246" y="1873161"/>
              <a:chExt cx="830404" cy="831540"/>
            </a:xfrm>
          </p:grpSpPr>
          <p:sp>
            <p:nvSpPr>
              <p:cNvPr id="266" name="타원 265"/>
              <p:cNvSpPr/>
              <p:nvPr/>
            </p:nvSpPr>
            <p:spPr>
              <a:xfrm>
                <a:off x="11990246" y="1873161"/>
                <a:ext cx="830404" cy="83154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267" name="타원 266"/>
              <p:cNvSpPr/>
              <p:nvPr/>
            </p:nvSpPr>
            <p:spPr>
              <a:xfrm>
                <a:off x="12086284" y="1976731"/>
                <a:ext cx="639116" cy="614069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</p:grpSp>
        <p:grpSp>
          <p:nvGrpSpPr>
            <p:cNvPr id="268" name="그룹 267"/>
            <p:cNvGrpSpPr/>
            <p:nvPr/>
          </p:nvGrpSpPr>
          <p:grpSpPr>
            <a:xfrm>
              <a:off x="6179186" y="4800926"/>
              <a:ext cx="91980" cy="72345"/>
              <a:chOff x="11990246" y="1873161"/>
              <a:chExt cx="830404" cy="831540"/>
            </a:xfrm>
          </p:grpSpPr>
          <p:sp>
            <p:nvSpPr>
              <p:cNvPr id="269" name="타원 268"/>
              <p:cNvSpPr/>
              <p:nvPr/>
            </p:nvSpPr>
            <p:spPr>
              <a:xfrm>
                <a:off x="11990246" y="1873161"/>
                <a:ext cx="830404" cy="831540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  <p:sp>
            <p:nvSpPr>
              <p:cNvPr id="270" name="타원 269"/>
              <p:cNvSpPr/>
              <p:nvPr/>
            </p:nvSpPr>
            <p:spPr>
              <a:xfrm>
                <a:off x="12086284" y="1976731"/>
                <a:ext cx="639116" cy="614069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Arial Narrow" panose="020B0606020202030204" pitchFamily="34" charset="0"/>
                  <a:ea typeface="LG스마트체 Regular" panose="020B0600000101010101" pitchFamily="50" charset="-127"/>
                </a:endParaRPr>
              </a:p>
            </p:txBody>
          </p:sp>
        </p:grpSp>
      </p:grpSp>
      <p:sp>
        <p:nvSpPr>
          <p:cNvPr id="273" name="TextBox 18">
            <a:extLst>
              <a:ext uri="{FF2B5EF4-FFF2-40B4-BE49-F238E27FC236}">
                <a16:creationId xmlns:a16="http://schemas.microsoft.com/office/drawing/2014/main" xmlns="" id="{BE1C9E98-EBDE-45A5-A85A-FF481E151F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9168" y="1844148"/>
            <a:ext cx="1393822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742950" latinLnBrk="1"/>
            <a:r>
              <a:rPr lang="ko-KR" altLang="en-US" sz="800" dirty="0">
                <a:solidFill>
                  <a:prstClr val="white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■ 불량 발생 </a:t>
            </a:r>
            <a:r>
              <a:rPr lang="en-US" altLang="ko-KR" sz="800" dirty="0">
                <a:solidFill>
                  <a:prstClr val="white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Image </a:t>
            </a:r>
            <a:r>
              <a:rPr lang="ko-KR" altLang="en-US" sz="800" dirty="0">
                <a:solidFill>
                  <a:prstClr val="white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④</a:t>
            </a:r>
          </a:p>
        </p:txBody>
      </p:sp>
      <p:grpSp>
        <p:nvGrpSpPr>
          <p:cNvPr id="308" name="그룹 307"/>
          <p:cNvGrpSpPr/>
          <p:nvPr/>
        </p:nvGrpSpPr>
        <p:grpSpPr>
          <a:xfrm>
            <a:off x="6859265" y="2087104"/>
            <a:ext cx="2427745" cy="4233105"/>
            <a:chOff x="6947210" y="2380449"/>
            <a:chExt cx="2463786" cy="3939760"/>
          </a:xfrm>
        </p:grpSpPr>
        <p:sp>
          <p:nvSpPr>
            <p:cNvPr id="271" name="Rectangle">
              <a:extLst>
                <a:ext uri="{FF2B5EF4-FFF2-40B4-BE49-F238E27FC236}">
                  <a16:creationId xmlns:a16="http://schemas.microsoft.com/office/drawing/2014/main" xmlns="" id="{2BE5D7D6-67DE-40DB-8649-18A2815E5744}"/>
                </a:ext>
              </a:extLst>
            </p:cNvPr>
            <p:cNvSpPr/>
            <p:nvPr/>
          </p:nvSpPr>
          <p:spPr>
            <a:xfrm>
              <a:off x="6947210" y="2380449"/>
              <a:ext cx="2463786" cy="2049545"/>
            </a:xfrm>
            <a:prstGeom prst="rect">
              <a:avLst/>
            </a:prstGeom>
            <a:no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742950"/>
              <a:endParaRPr lang="en-US" sz="731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2" name="Rectangle">
              <a:extLst>
                <a:ext uri="{FF2B5EF4-FFF2-40B4-BE49-F238E27FC236}">
                  <a16:creationId xmlns:a16="http://schemas.microsoft.com/office/drawing/2014/main" xmlns="" id="{2BE5D7D6-67DE-40DB-8649-18A2815E5744}"/>
                </a:ext>
              </a:extLst>
            </p:cNvPr>
            <p:cNvSpPr/>
            <p:nvPr/>
          </p:nvSpPr>
          <p:spPr>
            <a:xfrm>
              <a:off x="6947210" y="4270664"/>
              <a:ext cx="2463786" cy="2049545"/>
            </a:xfrm>
            <a:prstGeom prst="rect">
              <a:avLst/>
            </a:prstGeom>
            <a:noFill/>
            <a:ln w="6350">
              <a:solidFill>
                <a:srgbClr val="8080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4295" tIns="37148" rIns="74295" bIns="3714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742950"/>
              <a:endParaRPr lang="en-US" sz="731" dirty="0">
                <a:solidFill>
                  <a:srgbClr val="5F5F5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274" name="TextBox 18">
              <a:extLst>
                <a:ext uri="{FF2B5EF4-FFF2-40B4-BE49-F238E27FC236}">
                  <a16:creationId xmlns:a16="http://schemas.microsoft.com/office/drawing/2014/main" xmlns="" id="{BE1C9E98-EBDE-45A5-A85A-FF481E151F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95103" y="2407663"/>
              <a:ext cx="69770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defTabSz="742950" latinLnBrk="1"/>
              <a:r>
                <a:rPr lang="en-US" altLang="ko-KR" sz="800" dirty="0">
                  <a:solidFill>
                    <a:prstClr val="white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TOP</a:t>
              </a:r>
              <a:endParaRPr lang="ko-KR" altLang="en-US" sz="800" dirty="0">
                <a:solidFill>
                  <a:prstClr val="white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sp>
          <p:nvSpPr>
            <p:cNvPr id="275" name="TextBox 18">
              <a:extLst>
                <a:ext uri="{FF2B5EF4-FFF2-40B4-BE49-F238E27FC236}">
                  <a16:creationId xmlns:a16="http://schemas.microsoft.com/office/drawing/2014/main" xmlns="" id="{BE1C9E98-EBDE-45A5-A85A-FF481E151F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14141" y="4462747"/>
              <a:ext cx="69770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defTabSz="742950" latinLnBrk="1"/>
              <a:r>
                <a:rPr lang="en-US" altLang="ko-KR" sz="800" dirty="0">
                  <a:solidFill>
                    <a:prstClr val="white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</a:rPr>
                <a:t>BACK</a:t>
              </a:r>
              <a:endParaRPr lang="ko-KR" altLang="en-US" sz="800" dirty="0">
                <a:solidFill>
                  <a:prstClr val="white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endParaRPr>
            </a:p>
          </p:txBody>
        </p:sp>
        <p:pic>
          <p:nvPicPr>
            <p:cNvPr id="276" name="그림 27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02352" y="2603534"/>
              <a:ext cx="2165620" cy="1581305"/>
            </a:xfrm>
            <a:prstGeom prst="rect">
              <a:avLst/>
            </a:prstGeom>
          </p:spPr>
        </p:pic>
        <p:pic>
          <p:nvPicPr>
            <p:cNvPr id="277" name="그림 27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21390" y="4678190"/>
              <a:ext cx="2165620" cy="1498491"/>
            </a:xfrm>
            <a:prstGeom prst="rect">
              <a:avLst/>
            </a:prstGeom>
          </p:spPr>
        </p:pic>
      </p:grpSp>
      <p:sp>
        <p:nvSpPr>
          <p:cNvPr id="278" name="TextBox 18">
            <a:extLst>
              <a:ext uri="{FF2B5EF4-FFF2-40B4-BE49-F238E27FC236}">
                <a16:creationId xmlns:a16="http://schemas.microsoft.com/office/drawing/2014/main" xmlns="" id="{BE1C9E98-EBDE-45A5-A85A-FF481E151F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5721" y="1904289"/>
            <a:ext cx="461881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defTabSz="742950" latinLnBrk="1"/>
            <a:r>
              <a:rPr lang="ko-KR" altLang="en-US" sz="700" b="1" dirty="0">
                <a:solidFill>
                  <a:schemeClr val="bg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③</a:t>
            </a:r>
          </a:p>
        </p:txBody>
      </p:sp>
      <p:grpSp>
        <p:nvGrpSpPr>
          <p:cNvPr id="279" name="그룹 278"/>
          <p:cNvGrpSpPr/>
          <p:nvPr/>
        </p:nvGrpSpPr>
        <p:grpSpPr>
          <a:xfrm>
            <a:off x="799719" y="2179146"/>
            <a:ext cx="477496" cy="2227427"/>
            <a:chOff x="376251" y="2540590"/>
            <a:chExt cx="418384" cy="1941301"/>
          </a:xfrm>
        </p:grpSpPr>
        <p:sp>
          <p:nvSpPr>
            <p:cNvPr id="280" name="Small Text">
              <a:extLst>
                <a:ext uri="{FF2B5EF4-FFF2-40B4-BE49-F238E27FC236}">
                  <a16:creationId xmlns:a16="http://schemas.microsoft.com/office/drawing/2014/main" xmlns="" id="{566017E3-7DA9-42D5-8A9D-93D1E26B03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108" y="2769815"/>
              <a:ext cx="291748" cy="93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defTabSz="742950" latinLnBrk="1">
                <a:lnSpc>
                  <a:spcPct val="125000"/>
                </a:lnSpc>
                <a:spcAft>
                  <a:spcPts val="325"/>
                </a:spcAft>
              </a:pPr>
              <a:r>
                <a:rPr lang="en-US" altLang="ko-KR" sz="488" b="1" noProof="1">
                  <a:solidFill>
                    <a:schemeClr val="bg1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Segoe UI" panose="020B0502040204020203" pitchFamily="34" charset="0"/>
                </a:rPr>
                <a:t>Dashboard</a:t>
              </a:r>
            </a:p>
          </p:txBody>
        </p:sp>
        <p:grpSp>
          <p:nvGrpSpPr>
            <p:cNvPr id="281" name="그룹 280">
              <a:extLst>
                <a:ext uri="{FF2B5EF4-FFF2-40B4-BE49-F238E27FC236}">
                  <a16:creationId xmlns:a16="http://schemas.microsoft.com/office/drawing/2014/main" xmlns="" id="{A1127A73-3B75-4F2B-9BF1-53F00139F412}"/>
                </a:ext>
              </a:extLst>
            </p:cNvPr>
            <p:cNvGrpSpPr/>
            <p:nvPr/>
          </p:nvGrpSpPr>
          <p:grpSpPr>
            <a:xfrm>
              <a:off x="467087" y="3364653"/>
              <a:ext cx="202194" cy="183242"/>
              <a:chOff x="8666546" y="3852758"/>
              <a:chExt cx="807862" cy="681141"/>
            </a:xfrm>
            <a:solidFill>
              <a:schemeClr val="bg1"/>
            </a:solidFill>
          </p:grpSpPr>
          <p:sp>
            <p:nvSpPr>
              <p:cNvPr id="298" name="Search">
                <a:extLst>
                  <a:ext uri="{FF2B5EF4-FFF2-40B4-BE49-F238E27FC236}">
                    <a16:creationId xmlns:a16="http://schemas.microsoft.com/office/drawing/2014/main" xmlns="" id="{07B1F5F8-1F01-42B7-A680-2EAF3F4376F2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910638" y="3957638"/>
                <a:ext cx="296862" cy="296862"/>
              </a:xfrm>
              <a:custGeom>
                <a:avLst/>
                <a:gdLst>
                  <a:gd name="T0" fmla="*/ 533 w 1402"/>
                  <a:gd name="T1" fmla="*/ 0 h 1402"/>
                  <a:gd name="T2" fmla="*/ 0 w 1402"/>
                  <a:gd name="T3" fmla="*/ 532 h 1402"/>
                  <a:gd name="T4" fmla="*/ 533 w 1402"/>
                  <a:gd name="T5" fmla="*/ 1065 h 1402"/>
                  <a:gd name="T6" fmla="*/ 862 w 1402"/>
                  <a:gd name="T7" fmla="*/ 950 h 1402"/>
                  <a:gd name="T8" fmla="*/ 909 w 1402"/>
                  <a:gd name="T9" fmla="*/ 997 h 1402"/>
                  <a:gd name="T10" fmla="*/ 928 w 1402"/>
                  <a:gd name="T11" fmla="*/ 1113 h 1402"/>
                  <a:gd name="T12" fmla="*/ 1177 w 1402"/>
                  <a:gd name="T13" fmla="*/ 1364 h 1402"/>
                  <a:gd name="T14" fmla="*/ 1318 w 1402"/>
                  <a:gd name="T15" fmla="*/ 1364 h 1402"/>
                  <a:gd name="T16" fmla="*/ 1364 w 1402"/>
                  <a:gd name="T17" fmla="*/ 1318 h 1402"/>
                  <a:gd name="T18" fmla="*/ 1364 w 1402"/>
                  <a:gd name="T19" fmla="*/ 1177 h 1402"/>
                  <a:gd name="T20" fmla="*/ 1114 w 1402"/>
                  <a:gd name="T21" fmla="*/ 926 h 1402"/>
                  <a:gd name="T22" fmla="*/ 997 w 1402"/>
                  <a:gd name="T23" fmla="*/ 909 h 1402"/>
                  <a:gd name="T24" fmla="*/ 950 w 1402"/>
                  <a:gd name="T25" fmla="*/ 861 h 1402"/>
                  <a:gd name="T26" fmla="*/ 1065 w 1402"/>
                  <a:gd name="T27" fmla="*/ 532 h 1402"/>
                  <a:gd name="T28" fmla="*/ 533 w 1402"/>
                  <a:gd name="T29" fmla="*/ 0 h 1402"/>
                  <a:gd name="T30" fmla="*/ 533 w 1402"/>
                  <a:gd name="T31" fmla="*/ 98 h 1402"/>
                  <a:gd name="T32" fmla="*/ 967 w 1402"/>
                  <a:gd name="T33" fmla="*/ 532 h 1402"/>
                  <a:gd name="T34" fmla="*/ 533 w 1402"/>
                  <a:gd name="T35" fmla="*/ 965 h 1402"/>
                  <a:gd name="T36" fmla="*/ 98 w 1402"/>
                  <a:gd name="T37" fmla="*/ 532 h 1402"/>
                  <a:gd name="T38" fmla="*/ 533 w 1402"/>
                  <a:gd name="T39" fmla="*/ 98 h 1402"/>
                  <a:gd name="T40" fmla="*/ 258 w 1402"/>
                  <a:gd name="T41" fmla="*/ 393 h 1402"/>
                  <a:gd name="T42" fmla="*/ 214 w 1402"/>
                  <a:gd name="T43" fmla="*/ 549 h 1402"/>
                  <a:gd name="T44" fmla="*/ 511 w 1402"/>
                  <a:gd name="T45" fmla="*/ 848 h 1402"/>
                  <a:gd name="T46" fmla="*/ 682 w 1402"/>
                  <a:gd name="T47" fmla="*/ 794 h 1402"/>
                  <a:gd name="T48" fmla="*/ 641 w 1402"/>
                  <a:gd name="T49" fmla="*/ 795 h 1402"/>
                  <a:gd name="T50" fmla="*/ 256 w 1402"/>
                  <a:gd name="T51" fmla="*/ 410 h 1402"/>
                  <a:gd name="T52" fmla="*/ 258 w 1402"/>
                  <a:gd name="T53" fmla="*/ 393 h 1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02" h="1402">
                    <a:moveTo>
                      <a:pt x="533" y="0"/>
                    </a:moveTo>
                    <a:cubicBezTo>
                      <a:pt x="238" y="0"/>
                      <a:pt x="0" y="238"/>
                      <a:pt x="0" y="532"/>
                    </a:cubicBezTo>
                    <a:cubicBezTo>
                      <a:pt x="0" y="827"/>
                      <a:pt x="238" y="1065"/>
                      <a:pt x="533" y="1065"/>
                    </a:cubicBezTo>
                    <a:cubicBezTo>
                      <a:pt x="657" y="1065"/>
                      <a:pt x="771" y="1021"/>
                      <a:pt x="862" y="950"/>
                    </a:cubicBezTo>
                    <a:lnTo>
                      <a:pt x="909" y="997"/>
                    </a:lnTo>
                    <a:cubicBezTo>
                      <a:pt x="890" y="1035"/>
                      <a:pt x="896" y="1081"/>
                      <a:pt x="928" y="1113"/>
                    </a:cubicBezTo>
                    <a:lnTo>
                      <a:pt x="1177" y="1364"/>
                    </a:lnTo>
                    <a:cubicBezTo>
                      <a:pt x="1216" y="1402"/>
                      <a:pt x="1279" y="1402"/>
                      <a:pt x="1318" y="1364"/>
                    </a:cubicBezTo>
                    <a:lnTo>
                      <a:pt x="1364" y="1318"/>
                    </a:lnTo>
                    <a:cubicBezTo>
                      <a:pt x="1402" y="1279"/>
                      <a:pt x="1402" y="1216"/>
                      <a:pt x="1364" y="1177"/>
                    </a:cubicBezTo>
                    <a:lnTo>
                      <a:pt x="1114" y="926"/>
                    </a:lnTo>
                    <a:cubicBezTo>
                      <a:pt x="1083" y="894"/>
                      <a:pt x="1035" y="889"/>
                      <a:pt x="997" y="909"/>
                    </a:cubicBezTo>
                    <a:lnTo>
                      <a:pt x="950" y="861"/>
                    </a:lnTo>
                    <a:cubicBezTo>
                      <a:pt x="1022" y="771"/>
                      <a:pt x="1065" y="657"/>
                      <a:pt x="1065" y="532"/>
                    </a:cubicBezTo>
                    <a:cubicBezTo>
                      <a:pt x="1065" y="238"/>
                      <a:pt x="827" y="0"/>
                      <a:pt x="533" y="0"/>
                    </a:cubicBezTo>
                    <a:close/>
                    <a:moveTo>
                      <a:pt x="533" y="98"/>
                    </a:moveTo>
                    <a:cubicBezTo>
                      <a:pt x="772" y="98"/>
                      <a:pt x="967" y="293"/>
                      <a:pt x="967" y="532"/>
                    </a:cubicBezTo>
                    <a:cubicBezTo>
                      <a:pt x="967" y="772"/>
                      <a:pt x="772" y="965"/>
                      <a:pt x="533" y="965"/>
                    </a:cubicBezTo>
                    <a:cubicBezTo>
                      <a:pt x="293" y="965"/>
                      <a:pt x="98" y="772"/>
                      <a:pt x="98" y="532"/>
                    </a:cubicBezTo>
                    <a:cubicBezTo>
                      <a:pt x="98" y="293"/>
                      <a:pt x="293" y="98"/>
                      <a:pt x="533" y="98"/>
                    </a:cubicBezTo>
                    <a:close/>
                    <a:moveTo>
                      <a:pt x="258" y="393"/>
                    </a:moveTo>
                    <a:cubicBezTo>
                      <a:pt x="230" y="439"/>
                      <a:pt x="214" y="492"/>
                      <a:pt x="214" y="549"/>
                    </a:cubicBezTo>
                    <a:cubicBezTo>
                      <a:pt x="214" y="714"/>
                      <a:pt x="346" y="848"/>
                      <a:pt x="511" y="848"/>
                    </a:cubicBezTo>
                    <a:cubicBezTo>
                      <a:pt x="574" y="848"/>
                      <a:pt x="634" y="827"/>
                      <a:pt x="682" y="794"/>
                    </a:cubicBezTo>
                    <a:cubicBezTo>
                      <a:pt x="669" y="795"/>
                      <a:pt x="654" y="795"/>
                      <a:pt x="641" y="795"/>
                    </a:cubicBezTo>
                    <a:cubicBezTo>
                      <a:pt x="429" y="795"/>
                      <a:pt x="256" y="623"/>
                      <a:pt x="256" y="410"/>
                    </a:cubicBezTo>
                    <a:cubicBezTo>
                      <a:pt x="256" y="405"/>
                      <a:pt x="258" y="399"/>
                      <a:pt x="258" y="39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42950"/>
                <a:endParaRPr lang="en-US" sz="731">
                  <a:solidFill>
                    <a:prstClr val="black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99" name="TV">
                <a:extLst>
                  <a:ext uri="{FF2B5EF4-FFF2-40B4-BE49-F238E27FC236}">
                    <a16:creationId xmlns:a16="http://schemas.microsoft.com/office/drawing/2014/main" xmlns="" id="{E3AF9D35-9DAB-456E-BE50-8A731A75A2F0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666546" y="3852758"/>
                <a:ext cx="807862" cy="681141"/>
              </a:xfrm>
              <a:custGeom>
                <a:avLst/>
                <a:gdLst>
                  <a:gd name="T0" fmla="*/ 55 w 1411"/>
                  <a:gd name="T1" fmla="*/ 0 h 1194"/>
                  <a:gd name="T2" fmla="*/ 0 w 1411"/>
                  <a:gd name="T3" fmla="*/ 54 h 1194"/>
                  <a:gd name="T4" fmla="*/ 0 w 1411"/>
                  <a:gd name="T5" fmla="*/ 922 h 1194"/>
                  <a:gd name="T6" fmla="*/ 55 w 1411"/>
                  <a:gd name="T7" fmla="*/ 977 h 1194"/>
                  <a:gd name="T8" fmla="*/ 1357 w 1411"/>
                  <a:gd name="T9" fmla="*/ 977 h 1194"/>
                  <a:gd name="T10" fmla="*/ 1411 w 1411"/>
                  <a:gd name="T11" fmla="*/ 922 h 1194"/>
                  <a:gd name="T12" fmla="*/ 1411 w 1411"/>
                  <a:gd name="T13" fmla="*/ 54 h 1194"/>
                  <a:gd name="T14" fmla="*/ 1357 w 1411"/>
                  <a:gd name="T15" fmla="*/ 0 h 1194"/>
                  <a:gd name="T16" fmla="*/ 55 w 1411"/>
                  <a:gd name="T17" fmla="*/ 0 h 1194"/>
                  <a:gd name="T18" fmla="*/ 109 w 1411"/>
                  <a:gd name="T19" fmla="*/ 108 h 1194"/>
                  <a:gd name="T20" fmla="*/ 1303 w 1411"/>
                  <a:gd name="T21" fmla="*/ 108 h 1194"/>
                  <a:gd name="T22" fmla="*/ 1303 w 1411"/>
                  <a:gd name="T23" fmla="*/ 814 h 1194"/>
                  <a:gd name="T24" fmla="*/ 109 w 1411"/>
                  <a:gd name="T25" fmla="*/ 814 h 1194"/>
                  <a:gd name="T26" fmla="*/ 109 w 1411"/>
                  <a:gd name="T27" fmla="*/ 108 h 1194"/>
                  <a:gd name="T28" fmla="*/ 543 w 1411"/>
                  <a:gd name="T29" fmla="*/ 1031 h 1194"/>
                  <a:gd name="T30" fmla="*/ 489 w 1411"/>
                  <a:gd name="T31" fmla="*/ 1085 h 1194"/>
                  <a:gd name="T32" fmla="*/ 489 w 1411"/>
                  <a:gd name="T33" fmla="*/ 1139 h 1194"/>
                  <a:gd name="T34" fmla="*/ 217 w 1411"/>
                  <a:gd name="T35" fmla="*/ 1139 h 1194"/>
                  <a:gd name="T36" fmla="*/ 163 w 1411"/>
                  <a:gd name="T37" fmla="*/ 1194 h 1194"/>
                  <a:gd name="T38" fmla="*/ 1249 w 1411"/>
                  <a:gd name="T39" fmla="*/ 1194 h 1194"/>
                  <a:gd name="T40" fmla="*/ 1194 w 1411"/>
                  <a:gd name="T41" fmla="*/ 1139 h 1194"/>
                  <a:gd name="T42" fmla="*/ 923 w 1411"/>
                  <a:gd name="T43" fmla="*/ 1139 h 1194"/>
                  <a:gd name="T44" fmla="*/ 923 w 1411"/>
                  <a:gd name="T45" fmla="*/ 1085 h 1194"/>
                  <a:gd name="T46" fmla="*/ 869 w 1411"/>
                  <a:gd name="T47" fmla="*/ 1031 h 1194"/>
                  <a:gd name="T48" fmla="*/ 543 w 1411"/>
                  <a:gd name="T49" fmla="*/ 1031 h 1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11" h="1194">
                    <a:moveTo>
                      <a:pt x="55" y="0"/>
                    </a:moveTo>
                    <a:cubicBezTo>
                      <a:pt x="25" y="0"/>
                      <a:pt x="0" y="24"/>
                      <a:pt x="0" y="54"/>
                    </a:cubicBezTo>
                    <a:lnTo>
                      <a:pt x="0" y="922"/>
                    </a:lnTo>
                    <a:cubicBezTo>
                      <a:pt x="0" y="952"/>
                      <a:pt x="25" y="977"/>
                      <a:pt x="55" y="977"/>
                    </a:cubicBezTo>
                    <a:lnTo>
                      <a:pt x="1357" y="977"/>
                    </a:lnTo>
                    <a:cubicBezTo>
                      <a:pt x="1387" y="977"/>
                      <a:pt x="1411" y="952"/>
                      <a:pt x="1411" y="922"/>
                    </a:cubicBezTo>
                    <a:lnTo>
                      <a:pt x="1411" y="54"/>
                    </a:lnTo>
                    <a:cubicBezTo>
                      <a:pt x="1411" y="24"/>
                      <a:pt x="1387" y="0"/>
                      <a:pt x="1357" y="0"/>
                    </a:cubicBezTo>
                    <a:lnTo>
                      <a:pt x="55" y="0"/>
                    </a:lnTo>
                    <a:close/>
                    <a:moveTo>
                      <a:pt x="109" y="108"/>
                    </a:moveTo>
                    <a:lnTo>
                      <a:pt x="1303" y="108"/>
                    </a:lnTo>
                    <a:lnTo>
                      <a:pt x="1303" y="814"/>
                    </a:lnTo>
                    <a:lnTo>
                      <a:pt x="109" y="814"/>
                    </a:lnTo>
                    <a:lnTo>
                      <a:pt x="109" y="108"/>
                    </a:lnTo>
                    <a:close/>
                    <a:moveTo>
                      <a:pt x="543" y="1031"/>
                    </a:moveTo>
                    <a:cubicBezTo>
                      <a:pt x="513" y="1031"/>
                      <a:pt x="489" y="1085"/>
                      <a:pt x="489" y="1085"/>
                    </a:cubicBezTo>
                    <a:lnTo>
                      <a:pt x="489" y="1139"/>
                    </a:lnTo>
                    <a:lnTo>
                      <a:pt x="217" y="1139"/>
                    </a:lnTo>
                    <a:cubicBezTo>
                      <a:pt x="187" y="1139"/>
                      <a:pt x="163" y="1166"/>
                      <a:pt x="163" y="1194"/>
                    </a:cubicBezTo>
                    <a:lnTo>
                      <a:pt x="1249" y="1194"/>
                    </a:lnTo>
                    <a:cubicBezTo>
                      <a:pt x="1249" y="1164"/>
                      <a:pt x="1224" y="1139"/>
                      <a:pt x="1194" y="1139"/>
                    </a:cubicBezTo>
                    <a:lnTo>
                      <a:pt x="923" y="1139"/>
                    </a:lnTo>
                    <a:lnTo>
                      <a:pt x="923" y="1085"/>
                    </a:lnTo>
                    <a:cubicBezTo>
                      <a:pt x="923" y="1055"/>
                      <a:pt x="899" y="1031"/>
                      <a:pt x="869" y="1031"/>
                    </a:cubicBezTo>
                    <a:lnTo>
                      <a:pt x="543" y="103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42950"/>
                <a:endParaRPr lang="en-US" sz="731" dirty="0">
                  <a:solidFill>
                    <a:srgbClr val="4FBD9E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82" name="Small Text">
              <a:extLst>
                <a:ext uri="{FF2B5EF4-FFF2-40B4-BE49-F238E27FC236}">
                  <a16:creationId xmlns:a16="http://schemas.microsoft.com/office/drawing/2014/main" xmlns="" id="{7CF7D536-45C3-4464-A3FB-C430C126EB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7975" y="3549619"/>
              <a:ext cx="242054" cy="93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defTabSz="742950" latinLnBrk="1">
                <a:lnSpc>
                  <a:spcPct val="125000"/>
                </a:lnSpc>
                <a:spcAft>
                  <a:spcPts val="325"/>
                </a:spcAft>
              </a:pPr>
              <a:r>
                <a:rPr lang="ko-KR" altLang="en-US" sz="488" noProof="1">
                  <a:solidFill>
                    <a:prstClr val="white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Segoe UI" panose="020B0502040204020203" pitchFamily="34" charset="0"/>
                </a:rPr>
                <a:t>치수 불량</a:t>
              </a:r>
              <a:endParaRPr lang="ko-KR" altLang="ko-KR" sz="488" noProof="1">
                <a:solidFill>
                  <a:prstClr val="white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Segoe UI" panose="020B0502040204020203" pitchFamily="34" charset="0"/>
              </a:endParaRPr>
            </a:p>
          </p:txBody>
        </p:sp>
        <p:grpSp>
          <p:nvGrpSpPr>
            <p:cNvPr id="283" name="그룹 282">
              <a:extLst>
                <a:ext uri="{FF2B5EF4-FFF2-40B4-BE49-F238E27FC236}">
                  <a16:creationId xmlns:a16="http://schemas.microsoft.com/office/drawing/2014/main" xmlns="" id="{EFAC25A2-BAC5-4A57-BDAF-0C2A7A7AFE0E}"/>
                </a:ext>
              </a:extLst>
            </p:cNvPr>
            <p:cNvGrpSpPr/>
            <p:nvPr/>
          </p:nvGrpSpPr>
          <p:grpSpPr>
            <a:xfrm>
              <a:off x="429909" y="4170491"/>
              <a:ext cx="294953" cy="311400"/>
              <a:chOff x="294562" y="3256756"/>
              <a:chExt cx="363019" cy="383261"/>
            </a:xfrm>
          </p:grpSpPr>
          <p:grpSp>
            <p:nvGrpSpPr>
              <p:cNvPr id="294" name="그룹 293">
                <a:extLst>
                  <a:ext uri="{FF2B5EF4-FFF2-40B4-BE49-F238E27FC236}">
                    <a16:creationId xmlns:a16="http://schemas.microsoft.com/office/drawing/2014/main" xmlns="" id="{D2D1DEFF-2500-4631-A21A-14D4841ECC1C}"/>
                  </a:ext>
                </a:extLst>
              </p:cNvPr>
              <p:cNvGrpSpPr/>
              <p:nvPr/>
            </p:nvGrpSpPr>
            <p:grpSpPr>
              <a:xfrm>
                <a:off x="318293" y="3256756"/>
                <a:ext cx="272257" cy="266970"/>
                <a:chOff x="4033043" y="2634456"/>
                <a:chExt cx="272257" cy="266970"/>
              </a:xfrm>
            </p:grpSpPr>
            <p:sp>
              <p:nvSpPr>
                <p:cNvPr id="296" name="Warning">
                  <a:extLst>
                    <a:ext uri="{FF2B5EF4-FFF2-40B4-BE49-F238E27FC236}">
                      <a16:creationId xmlns:a16="http://schemas.microsoft.com/office/drawing/2014/main" xmlns="" id="{05A37A26-502E-4677-AB61-29C59F07317A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4072732" y="2727326"/>
                  <a:ext cx="96008" cy="82549"/>
                </a:xfrm>
                <a:custGeom>
                  <a:avLst/>
                  <a:gdLst>
                    <a:gd name="T0" fmla="*/ 1400 w 1467"/>
                    <a:gd name="T1" fmla="*/ 1061 h 1271"/>
                    <a:gd name="T2" fmla="*/ 855 w 1467"/>
                    <a:gd name="T3" fmla="*/ 116 h 1271"/>
                    <a:gd name="T4" fmla="*/ 612 w 1467"/>
                    <a:gd name="T5" fmla="*/ 116 h 1271"/>
                    <a:gd name="T6" fmla="*/ 66 w 1467"/>
                    <a:gd name="T7" fmla="*/ 1061 h 1271"/>
                    <a:gd name="T8" fmla="*/ 188 w 1467"/>
                    <a:gd name="T9" fmla="*/ 1271 h 1271"/>
                    <a:gd name="T10" fmla="*/ 1279 w 1467"/>
                    <a:gd name="T11" fmla="*/ 1271 h 1271"/>
                    <a:gd name="T12" fmla="*/ 1400 w 1467"/>
                    <a:gd name="T13" fmla="*/ 1061 h 1271"/>
                    <a:gd name="T14" fmla="*/ 658 w 1467"/>
                    <a:gd name="T15" fmla="*/ 384 h 1271"/>
                    <a:gd name="T16" fmla="*/ 733 w 1467"/>
                    <a:gd name="T17" fmla="*/ 352 h 1271"/>
                    <a:gd name="T18" fmla="*/ 808 w 1467"/>
                    <a:gd name="T19" fmla="*/ 383 h 1271"/>
                    <a:gd name="T20" fmla="*/ 837 w 1467"/>
                    <a:gd name="T21" fmla="*/ 462 h 1271"/>
                    <a:gd name="T22" fmla="*/ 783 w 1467"/>
                    <a:gd name="T23" fmla="*/ 833 h 1271"/>
                    <a:gd name="T24" fmla="*/ 685 w 1467"/>
                    <a:gd name="T25" fmla="*/ 833 h 1271"/>
                    <a:gd name="T26" fmla="*/ 629 w 1467"/>
                    <a:gd name="T27" fmla="*/ 462 h 1271"/>
                    <a:gd name="T28" fmla="*/ 658 w 1467"/>
                    <a:gd name="T29" fmla="*/ 384 h 1271"/>
                    <a:gd name="T30" fmla="*/ 807 w 1467"/>
                    <a:gd name="T31" fmla="*/ 1073 h 1271"/>
                    <a:gd name="T32" fmla="*/ 733 w 1467"/>
                    <a:gd name="T33" fmla="*/ 1103 h 1271"/>
                    <a:gd name="T34" fmla="*/ 660 w 1467"/>
                    <a:gd name="T35" fmla="*/ 1073 h 1271"/>
                    <a:gd name="T36" fmla="*/ 629 w 1467"/>
                    <a:gd name="T37" fmla="*/ 1000 h 1271"/>
                    <a:gd name="T38" fmla="*/ 660 w 1467"/>
                    <a:gd name="T39" fmla="*/ 927 h 1271"/>
                    <a:gd name="T40" fmla="*/ 733 w 1467"/>
                    <a:gd name="T41" fmla="*/ 896 h 1271"/>
                    <a:gd name="T42" fmla="*/ 807 w 1467"/>
                    <a:gd name="T43" fmla="*/ 927 h 1271"/>
                    <a:gd name="T44" fmla="*/ 838 w 1467"/>
                    <a:gd name="T45" fmla="*/ 1000 h 1271"/>
                    <a:gd name="T46" fmla="*/ 807 w 1467"/>
                    <a:gd name="T47" fmla="*/ 1073 h 127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467" h="1271">
                      <a:moveTo>
                        <a:pt x="1400" y="1061"/>
                      </a:moveTo>
                      <a:lnTo>
                        <a:pt x="855" y="116"/>
                      </a:lnTo>
                      <a:cubicBezTo>
                        <a:pt x="788" y="0"/>
                        <a:pt x="679" y="0"/>
                        <a:pt x="612" y="116"/>
                      </a:cubicBezTo>
                      <a:lnTo>
                        <a:pt x="66" y="1061"/>
                      </a:lnTo>
                      <a:cubicBezTo>
                        <a:pt x="0" y="1176"/>
                        <a:pt x="54" y="1271"/>
                        <a:pt x="188" y="1271"/>
                      </a:cubicBezTo>
                      <a:lnTo>
                        <a:pt x="1279" y="1271"/>
                      </a:lnTo>
                      <a:cubicBezTo>
                        <a:pt x="1412" y="1271"/>
                        <a:pt x="1467" y="1176"/>
                        <a:pt x="1400" y="1061"/>
                      </a:cubicBezTo>
                      <a:close/>
                      <a:moveTo>
                        <a:pt x="658" y="384"/>
                      </a:moveTo>
                      <a:cubicBezTo>
                        <a:pt x="678" y="363"/>
                        <a:pt x="703" y="352"/>
                        <a:pt x="733" y="352"/>
                      </a:cubicBezTo>
                      <a:cubicBezTo>
                        <a:pt x="764" y="352"/>
                        <a:pt x="789" y="363"/>
                        <a:pt x="808" y="383"/>
                      </a:cubicBezTo>
                      <a:cubicBezTo>
                        <a:pt x="828" y="404"/>
                        <a:pt x="837" y="431"/>
                        <a:pt x="837" y="462"/>
                      </a:cubicBezTo>
                      <a:cubicBezTo>
                        <a:pt x="837" y="489"/>
                        <a:pt x="797" y="688"/>
                        <a:pt x="783" y="833"/>
                      </a:cubicBezTo>
                      <a:lnTo>
                        <a:pt x="685" y="833"/>
                      </a:lnTo>
                      <a:cubicBezTo>
                        <a:pt x="673" y="688"/>
                        <a:pt x="629" y="489"/>
                        <a:pt x="629" y="462"/>
                      </a:cubicBezTo>
                      <a:cubicBezTo>
                        <a:pt x="629" y="431"/>
                        <a:pt x="639" y="405"/>
                        <a:pt x="658" y="384"/>
                      </a:cubicBezTo>
                      <a:close/>
                      <a:moveTo>
                        <a:pt x="807" y="1073"/>
                      </a:moveTo>
                      <a:cubicBezTo>
                        <a:pt x="786" y="1093"/>
                        <a:pt x="762" y="1103"/>
                        <a:pt x="733" y="1103"/>
                      </a:cubicBezTo>
                      <a:cubicBezTo>
                        <a:pt x="705" y="1103"/>
                        <a:pt x="680" y="1093"/>
                        <a:pt x="660" y="1073"/>
                      </a:cubicBezTo>
                      <a:cubicBezTo>
                        <a:pt x="639" y="1053"/>
                        <a:pt x="629" y="1029"/>
                        <a:pt x="629" y="1000"/>
                      </a:cubicBezTo>
                      <a:cubicBezTo>
                        <a:pt x="629" y="972"/>
                        <a:pt x="639" y="947"/>
                        <a:pt x="660" y="927"/>
                      </a:cubicBezTo>
                      <a:cubicBezTo>
                        <a:pt x="680" y="906"/>
                        <a:pt x="705" y="896"/>
                        <a:pt x="733" y="896"/>
                      </a:cubicBezTo>
                      <a:cubicBezTo>
                        <a:pt x="762" y="896"/>
                        <a:pt x="786" y="906"/>
                        <a:pt x="807" y="927"/>
                      </a:cubicBezTo>
                      <a:cubicBezTo>
                        <a:pt x="827" y="947"/>
                        <a:pt x="838" y="972"/>
                        <a:pt x="838" y="1000"/>
                      </a:cubicBezTo>
                      <a:cubicBezTo>
                        <a:pt x="838" y="1029"/>
                        <a:pt x="827" y="1053"/>
                        <a:pt x="807" y="107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74295" tIns="37148" rIns="74295" bIns="37148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742950"/>
                  <a:endParaRPr lang="en-US" sz="731">
                    <a:solidFill>
                      <a:prstClr val="black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7" name="Box">
                  <a:extLst>
                    <a:ext uri="{FF2B5EF4-FFF2-40B4-BE49-F238E27FC236}">
                      <a16:creationId xmlns:a16="http://schemas.microsoft.com/office/drawing/2014/main" xmlns="" id="{B70759BB-5FE8-41BF-B5D0-A2B0E9E17205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4033043" y="2634456"/>
                  <a:ext cx="272257" cy="266970"/>
                </a:xfrm>
                <a:custGeom>
                  <a:avLst/>
                  <a:gdLst>
                    <a:gd name="T0" fmla="*/ 675 w 1411"/>
                    <a:gd name="T1" fmla="*/ 0 h 1396"/>
                    <a:gd name="T2" fmla="*/ 0 w 1411"/>
                    <a:gd name="T3" fmla="*/ 266 h 1396"/>
                    <a:gd name="T4" fmla="*/ 0 w 1411"/>
                    <a:gd name="T5" fmla="*/ 995 h 1396"/>
                    <a:gd name="T6" fmla="*/ 814 w 1411"/>
                    <a:gd name="T7" fmla="*/ 1396 h 1396"/>
                    <a:gd name="T8" fmla="*/ 1411 w 1411"/>
                    <a:gd name="T9" fmla="*/ 995 h 1396"/>
                    <a:gd name="T10" fmla="*/ 1411 w 1411"/>
                    <a:gd name="T11" fmla="*/ 270 h 1396"/>
                    <a:gd name="T12" fmla="*/ 1411 w 1411"/>
                    <a:gd name="T13" fmla="*/ 266 h 1396"/>
                    <a:gd name="T14" fmla="*/ 675 w 1411"/>
                    <a:gd name="T15" fmla="*/ 0 h 1396"/>
                    <a:gd name="T16" fmla="*/ 677 w 1411"/>
                    <a:gd name="T17" fmla="*/ 117 h 1396"/>
                    <a:gd name="T18" fmla="*/ 1286 w 1411"/>
                    <a:gd name="T19" fmla="*/ 336 h 1396"/>
                    <a:gd name="T20" fmla="*/ 1114 w 1411"/>
                    <a:gd name="T21" fmla="*/ 427 h 1396"/>
                    <a:gd name="T22" fmla="*/ 497 w 1411"/>
                    <a:gd name="T23" fmla="*/ 188 h 1396"/>
                    <a:gd name="T24" fmla="*/ 677 w 1411"/>
                    <a:gd name="T25" fmla="*/ 117 h 1396"/>
                    <a:gd name="T26" fmla="*/ 422 w 1411"/>
                    <a:gd name="T27" fmla="*/ 217 h 1396"/>
                    <a:gd name="T28" fmla="*/ 1050 w 1411"/>
                    <a:gd name="T29" fmla="*/ 461 h 1396"/>
                    <a:gd name="T30" fmla="*/ 848 w 1411"/>
                    <a:gd name="T31" fmla="*/ 568 h 1396"/>
                    <a:gd name="T32" fmla="*/ 188 w 1411"/>
                    <a:gd name="T33" fmla="*/ 310 h 1396"/>
                    <a:gd name="T34" fmla="*/ 422 w 1411"/>
                    <a:gd name="T35" fmla="*/ 217 h 1396"/>
                    <a:gd name="T36" fmla="*/ 114 w 1411"/>
                    <a:gd name="T37" fmla="*/ 339 h 1396"/>
                    <a:gd name="T38" fmla="*/ 814 w 1411"/>
                    <a:gd name="T39" fmla="*/ 614 h 1396"/>
                    <a:gd name="T40" fmla="*/ 814 w 1411"/>
                    <a:gd name="T41" fmla="*/ 1267 h 1396"/>
                    <a:gd name="T42" fmla="*/ 806 w 1411"/>
                    <a:gd name="T43" fmla="*/ 1272 h 1396"/>
                    <a:gd name="T44" fmla="*/ 109 w 1411"/>
                    <a:gd name="T45" fmla="*/ 928 h 1396"/>
                    <a:gd name="T46" fmla="*/ 109 w 1411"/>
                    <a:gd name="T47" fmla="*/ 341 h 1396"/>
                    <a:gd name="T48" fmla="*/ 114 w 1411"/>
                    <a:gd name="T49" fmla="*/ 339 h 1396"/>
                    <a:gd name="T50" fmla="*/ 1194 w 1411"/>
                    <a:gd name="T51" fmla="*/ 505 h 1396"/>
                    <a:gd name="T52" fmla="*/ 1209 w 1411"/>
                    <a:gd name="T53" fmla="*/ 526 h 1396"/>
                    <a:gd name="T54" fmla="*/ 1186 w 1411"/>
                    <a:gd name="T55" fmla="*/ 571 h 1396"/>
                    <a:gd name="T56" fmla="*/ 1077 w 1411"/>
                    <a:gd name="T57" fmla="*/ 643 h 1396"/>
                    <a:gd name="T58" fmla="*/ 1045 w 1411"/>
                    <a:gd name="T59" fmla="*/ 627 h 1396"/>
                    <a:gd name="T60" fmla="*/ 1074 w 1411"/>
                    <a:gd name="T61" fmla="*/ 575 h 1396"/>
                    <a:gd name="T62" fmla="*/ 1184 w 1411"/>
                    <a:gd name="T63" fmla="*/ 509 h 1396"/>
                    <a:gd name="T64" fmla="*/ 1194 w 1411"/>
                    <a:gd name="T65" fmla="*/ 505 h 13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1411" h="1396">
                      <a:moveTo>
                        <a:pt x="675" y="0"/>
                      </a:moveTo>
                      <a:lnTo>
                        <a:pt x="0" y="266"/>
                      </a:lnTo>
                      <a:lnTo>
                        <a:pt x="0" y="995"/>
                      </a:lnTo>
                      <a:lnTo>
                        <a:pt x="814" y="1396"/>
                      </a:lnTo>
                      <a:lnTo>
                        <a:pt x="1411" y="995"/>
                      </a:lnTo>
                      <a:lnTo>
                        <a:pt x="1411" y="270"/>
                      </a:lnTo>
                      <a:lnTo>
                        <a:pt x="1411" y="266"/>
                      </a:lnTo>
                      <a:lnTo>
                        <a:pt x="675" y="0"/>
                      </a:lnTo>
                      <a:close/>
                      <a:moveTo>
                        <a:pt x="677" y="117"/>
                      </a:moveTo>
                      <a:lnTo>
                        <a:pt x="1286" y="336"/>
                      </a:lnTo>
                      <a:lnTo>
                        <a:pt x="1114" y="427"/>
                      </a:lnTo>
                      <a:lnTo>
                        <a:pt x="497" y="188"/>
                      </a:lnTo>
                      <a:lnTo>
                        <a:pt x="677" y="117"/>
                      </a:lnTo>
                      <a:close/>
                      <a:moveTo>
                        <a:pt x="422" y="217"/>
                      </a:moveTo>
                      <a:lnTo>
                        <a:pt x="1050" y="461"/>
                      </a:lnTo>
                      <a:lnTo>
                        <a:pt x="848" y="568"/>
                      </a:lnTo>
                      <a:lnTo>
                        <a:pt x="188" y="310"/>
                      </a:lnTo>
                      <a:lnTo>
                        <a:pt x="422" y="217"/>
                      </a:lnTo>
                      <a:close/>
                      <a:moveTo>
                        <a:pt x="114" y="339"/>
                      </a:moveTo>
                      <a:lnTo>
                        <a:pt x="814" y="614"/>
                      </a:lnTo>
                      <a:lnTo>
                        <a:pt x="814" y="1267"/>
                      </a:lnTo>
                      <a:lnTo>
                        <a:pt x="806" y="1272"/>
                      </a:lnTo>
                      <a:lnTo>
                        <a:pt x="109" y="928"/>
                      </a:lnTo>
                      <a:lnTo>
                        <a:pt x="109" y="341"/>
                      </a:lnTo>
                      <a:lnTo>
                        <a:pt x="114" y="339"/>
                      </a:lnTo>
                      <a:close/>
                      <a:moveTo>
                        <a:pt x="1194" y="505"/>
                      </a:moveTo>
                      <a:cubicBezTo>
                        <a:pt x="1203" y="505"/>
                        <a:pt x="1209" y="513"/>
                        <a:pt x="1209" y="526"/>
                      </a:cubicBezTo>
                      <a:cubicBezTo>
                        <a:pt x="1210" y="543"/>
                        <a:pt x="1200" y="562"/>
                        <a:pt x="1186" y="571"/>
                      </a:cubicBezTo>
                      <a:lnTo>
                        <a:pt x="1077" y="643"/>
                      </a:lnTo>
                      <a:cubicBezTo>
                        <a:pt x="1060" y="654"/>
                        <a:pt x="1046" y="647"/>
                        <a:pt x="1045" y="627"/>
                      </a:cubicBezTo>
                      <a:cubicBezTo>
                        <a:pt x="1044" y="608"/>
                        <a:pt x="1057" y="585"/>
                        <a:pt x="1074" y="575"/>
                      </a:cubicBezTo>
                      <a:lnTo>
                        <a:pt x="1184" y="509"/>
                      </a:lnTo>
                      <a:cubicBezTo>
                        <a:pt x="1187" y="507"/>
                        <a:pt x="1191" y="506"/>
                        <a:pt x="1194" y="505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74295" tIns="37148" rIns="74295" bIns="37148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742950"/>
                  <a:endParaRPr lang="en-US" sz="731">
                    <a:solidFill>
                      <a:prstClr val="black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295" name="Small Text">
                <a:extLst>
                  <a:ext uri="{FF2B5EF4-FFF2-40B4-BE49-F238E27FC236}">
                    <a16:creationId xmlns:a16="http://schemas.microsoft.com/office/drawing/2014/main" xmlns="" id="{369DA610-7575-4F95-B531-01CFA2B0F78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4562" y="3524482"/>
                <a:ext cx="363019" cy="1155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1pPr>
                <a:lvl2pPr marL="742950" indent="-28575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pPr defTabSz="742950" latinLnBrk="1">
                  <a:lnSpc>
                    <a:spcPct val="125000"/>
                  </a:lnSpc>
                  <a:spcAft>
                    <a:spcPts val="325"/>
                  </a:spcAft>
                </a:pPr>
                <a:r>
                  <a:rPr lang="en-US" altLang="ko-KR" sz="488" noProof="1">
                    <a:solidFill>
                      <a:prstClr val="white"/>
                    </a:solidFill>
                    <a:latin typeface="LG스마트체 Regular" panose="020B0600000101010101" pitchFamily="50" charset="-127"/>
                    <a:ea typeface="LG스마트체 Regular" panose="020B0600000101010101" pitchFamily="50" charset="-127"/>
                    <a:cs typeface="Segoe UI" panose="020B0502040204020203" pitchFamily="34" charset="0"/>
                  </a:rPr>
                  <a:t>Alarm</a:t>
                </a:r>
                <a:r>
                  <a:rPr lang="ko-KR" altLang="en-US" sz="488" noProof="1">
                    <a:solidFill>
                      <a:prstClr val="white"/>
                    </a:solidFill>
                    <a:latin typeface="LG스마트체 Regular" panose="020B0600000101010101" pitchFamily="50" charset="-127"/>
                    <a:ea typeface="LG스마트체 Regular" panose="020B0600000101010101" pitchFamily="50" charset="-127"/>
                    <a:cs typeface="Segoe UI" panose="020B0502040204020203" pitchFamily="34" charset="0"/>
                  </a:rPr>
                  <a:t> 이력</a:t>
                </a:r>
                <a:endParaRPr lang="ko-KR" altLang="ko-KR" sz="488" noProof="1">
                  <a:solidFill>
                    <a:prstClr val="white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Segoe UI" panose="020B0502040204020203" pitchFamily="34" charset="0"/>
                </a:endParaRPr>
              </a:p>
            </p:txBody>
          </p:sp>
        </p:grpSp>
        <p:grpSp>
          <p:nvGrpSpPr>
            <p:cNvPr id="284" name="그룹 283">
              <a:extLst>
                <a:ext uri="{FF2B5EF4-FFF2-40B4-BE49-F238E27FC236}">
                  <a16:creationId xmlns:a16="http://schemas.microsoft.com/office/drawing/2014/main" xmlns="" id="{05373DF7-62D1-48AD-8873-C896D3248E35}"/>
                </a:ext>
              </a:extLst>
            </p:cNvPr>
            <p:cNvGrpSpPr/>
            <p:nvPr/>
          </p:nvGrpSpPr>
          <p:grpSpPr>
            <a:xfrm>
              <a:off x="376251" y="2981515"/>
              <a:ext cx="418384" cy="254083"/>
              <a:chOff x="228522" y="3782221"/>
              <a:chExt cx="514935" cy="312717"/>
            </a:xfrm>
          </p:grpSpPr>
          <p:grpSp>
            <p:nvGrpSpPr>
              <p:cNvPr id="290" name="그룹 289">
                <a:extLst>
                  <a:ext uri="{FF2B5EF4-FFF2-40B4-BE49-F238E27FC236}">
                    <a16:creationId xmlns:a16="http://schemas.microsoft.com/office/drawing/2014/main" xmlns="" id="{ADBC3B44-1D37-4DA5-A31E-C86913B285AE}"/>
                  </a:ext>
                </a:extLst>
              </p:cNvPr>
              <p:cNvGrpSpPr/>
              <p:nvPr/>
            </p:nvGrpSpPr>
            <p:grpSpPr>
              <a:xfrm>
                <a:off x="306388" y="3782221"/>
                <a:ext cx="284162" cy="205580"/>
                <a:chOff x="357188" y="3718721"/>
                <a:chExt cx="284162" cy="205580"/>
              </a:xfrm>
            </p:grpSpPr>
            <p:sp>
              <p:nvSpPr>
                <p:cNvPr id="292" name="Battery">
                  <a:extLst>
                    <a:ext uri="{FF2B5EF4-FFF2-40B4-BE49-F238E27FC236}">
                      <a16:creationId xmlns:a16="http://schemas.microsoft.com/office/drawing/2014/main" xmlns="" id="{93709527-F493-4D44-A3F6-9F13D15DF844}"/>
                    </a:ext>
                  </a:extLst>
                </p:cNvPr>
                <p:cNvSpPr>
                  <a:spLocks noChangeAspect="1" noEditPoints="1"/>
                </p:cNvSpPr>
                <p:nvPr/>
              </p:nvSpPr>
              <p:spPr bwMode="auto">
                <a:xfrm>
                  <a:off x="357188" y="3718721"/>
                  <a:ext cx="284162" cy="167480"/>
                </a:xfrm>
                <a:custGeom>
                  <a:avLst/>
                  <a:gdLst>
                    <a:gd name="T0" fmla="*/ 272 w 1411"/>
                    <a:gd name="T1" fmla="*/ 0 h 868"/>
                    <a:gd name="T2" fmla="*/ 109 w 1411"/>
                    <a:gd name="T3" fmla="*/ 162 h 868"/>
                    <a:gd name="T4" fmla="*/ 109 w 1411"/>
                    <a:gd name="T5" fmla="*/ 217 h 868"/>
                    <a:gd name="T6" fmla="*/ 55 w 1411"/>
                    <a:gd name="T7" fmla="*/ 217 h 868"/>
                    <a:gd name="T8" fmla="*/ 0 w 1411"/>
                    <a:gd name="T9" fmla="*/ 271 h 868"/>
                    <a:gd name="T10" fmla="*/ 0 w 1411"/>
                    <a:gd name="T11" fmla="*/ 597 h 868"/>
                    <a:gd name="T12" fmla="*/ 55 w 1411"/>
                    <a:gd name="T13" fmla="*/ 651 h 868"/>
                    <a:gd name="T14" fmla="*/ 109 w 1411"/>
                    <a:gd name="T15" fmla="*/ 651 h 868"/>
                    <a:gd name="T16" fmla="*/ 109 w 1411"/>
                    <a:gd name="T17" fmla="*/ 705 h 868"/>
                    <a:gd name="T18" fmla="*/ 272 w 1411"/>
                    <a:gd name="T19" fmla="*/ 868 h 868"/>
                    <a:gd name="T20" fmla="*/ 1249 w 1411"/>
                    <a:gd name="T21" fmla="*/ 868 h 868"/>
                    <a:gd name="T22" fmla="*/ 1411 w 1411"/>
                    <a:gd name="T23" fmla="*/ 705 h 868"/>
                    <a:gd name="T24" fmla="*/ 1411 w 1411"/>
                    <a:gd name="T25" fmla="*/ 162 h 868"/>
                    <a:gd name="T26" fmla="*/ 1249 w 1411"/>
                    <a:gd name="T27" fmla="*/ 0 h 868"/>
                    <a:gd name="T28" fmla="*/ 272 w 1411"/>
                    <a:gd name="T29" fmla="*/ 0 h 868"/>
                    <a:gd name="T30" fmla="*/ 272 w 1411"/>
                    <a:gd name="T31" fmla="*/ 108 h 868"/>
                    <a:gd name="T32" fmla="*/ 441 w 1411"/>
                    <a:gd name="T33" fmla="*/ 108 h 868"/>
                    <a:gd name="T34" fmla="*/ 441 w 1411"/>
                    <a:gd name="T35" fmla="*/ 759 h 868"/>
                    <a:gd name="T36" fmla="*/ 272 w 1411"/>
                    <a:gd name="T37" fmla="*/ 759 h 868"/>
                    <a:gd name="T38" fmla="*/ 217 w 1411"/>
                    <a:gd name="T39" fmla="*/ 705 h 868"/>
                    <a:gd name="T40" fmla="*/ 217 w 1411"/>
                    <a:gd name="T41" fmla="*/ 651 h 868"/>
                    <a:gd name="T42" fmla="*/ 217 w 1411"/>
                    <a:gd name="T43" fmla="*/ 542 h 868"/>
                    <a:gd name="T44" fmla="*/ 109 w 1411"/>
                    <a:gd name="T45" fmla="*/ 542 h 868"/>
                    <a:gd name="T46" fmla="*/ 109 w 1411"/>
                    <a:gd name="T47" fmla="*/ 325 h 868"/>
                    <a:gd name="T48" fmla="*/ 217 w 1411"/>
                    <a:gd name="T49" fmla="*/ 325 h 868"/>
                    <a:gd name="T50" fmla="*/ 217 w 1411"/>
                    <a:gd name="T51" fmla="*/ 217 h 868"/>
                    <a:gd name="T52" fmla="*/ 217 w 1411"/>
                    <a:gd name="T53" fmla="*/ 162 h 868"/>
                    <a:gd name="T54" fmla="*/ 272 w 1411"/>
                    <a:gd name="T55" fmla="*/ 108 h 8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</a:cxnLst>
                  <a:rect l="0" t="0" r="r" b="b"/>
                  <a:pathLst>
                    <a:path w="1411" h="868">
                      <a:moveTo>
                        <a:pt x="272" y="0"/>
                      </a:moveTo>
                      <a:cubicBezTo>
                        <a:pt x="179" y="0"/>
                        <a:pt x="109" y="70"/>
                        <a:pt x="109" y="162"/>
                      </a:cubicBezTo>
                      <a:lnTo>
                        <a:pt x="109" y="217"/>
                      </a:lnTo>
                      <a:lnTo>
                        <a:pt x="55" y="217"/>
                      </a:lnTo>
                      <a:cubicBezTo>
                        <a:pt x="22" y="217"/>
                        <a:pt x="0" y="238"/>
                        <a:pt x="0" y="271"/>
                      </a:cubicBezTo>
                      <a:lnTo>
                        <a:pt x="0" y="597"/>
                      </a:lnTo>
                      <a:cubicBezTo>
                        <a:pt x="0" y="629"/>
                        <a:pt x="22" y="651"/>
                        <a:pt x="55" y="651"/>
                      </a:cubicBezTo>
                      <a:lnTo>
                        <a:pt x="109" y="651"/>
                      </a:lnTo>
                      <a:lnTo>
                        <a:pt x="109" y="705"/>
                      </a:lnTo>
                      <a:cubicBezTo>
                        <a:pt x="109" y="797"/>
                        <a:pt x="179" y="868"/>
                        <a:pt x="272" y="868"/>
                      </a:cubicBezTo>
                      <a:lnTo>
                        <a:pt x="1249" y="868"/>
                      </a:lnTo>
                      <a:cubicBezTo>
                        <a:pt x="1341" y="868"/>
                        <a:pt x="1411" y="797"/>
                        <a:pt x="1411" y="705"/>
                      </a:cubicBezTo>
                      <a:lnTo>
                        <a:pt x="1411" y="162"/>
                      </a:lnTo>
                      <a:cubicBezTo>
                        <a:pt x="1411" y="70"/>
                        <a:pt x="1341" y="0"/>
                        <a:pt x="1249" y="0"/>
                      </a:cubicBezTo>
                      <a:lnTo>
                        <a:pt x="272" y="0"/>
                      </a:lnTo>
                      <a:close/>
                      <a:moveTo>
                        <a:pt x="272" y="108"/>
                      </a:moveTo>
                      <a:lnTo>
                        <a:pt x="441" y="108"/>
                      </a:lnTo>
                      <a:lnTo>
                        <a:pt x="441" y="759"/>
                      </a:lnTo>
                      <a:lnTo>
                        <a:pt x="272" y="759"/>
                      </a:lnTo>
                      <a:cubicBezTo>
                        <a:pt x="239" y="759"/>
                        <a:pt x="217" y="738"/>
                        <a:pt x="217" y="705"/>
                      </a:cubicBezTo>
                      <a:lnTo>
                        <a:pt x="217" y="651"/>
                      </a:lnTo>
                      <a:lnTo>
                        <a:pt x="217" y="542"/>
                      </a:lnTo>
                      <a:lnTo>
                        <a:pt x="109" y="542"/>
                      </a:lnTo>
                      <a:lnTo>
                        <a:pt x="109" y="325"/>
                      </a:lnTo>
                      <a:lnTo>
                        <a:pt x="217" y="325"/>
                      </a:lnTo>
                      <a:lnTo>
                        <a:pt x="217" y="217"/>
                      </a:lnTo>
                      <a:lnTo>
                        <a:pt x="217" y="162"/>
                      </a:lnTo>
                      <a:cubicBezTo>
                        <a:pt x="217" y="130"/>
                        <a:pt x="239" y="108"/>
                        <a:pt x="272" y="10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vert="horz" wrap="square" lIns="74295" tIns="37148" rIns="74295" bIns="37148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742950"/>
                  <a:endParaRPr lang="en-US" sz="731">
                    <a:solidFill>
                      <a:prstClr val="black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  <p:sp>
              <p:nvSpPr>
                <p:cNvPr id="293" name="Delete">
                  <a:extLst>
                    <a:ext uri="{FF2B5EF4-FFF2-40B4-BE49-F238E27FC236}">
                      <a16:creationId xmlns:a16="http://schemas.microsoft.com/office/drawing/2014/main" xmlns="" id="{50E9A99D-0B19-4A91-AE66-228DAC5BDD55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504825" y="3797301"/>
                  <a:ext cx="127000" cy="127000"/>
                </a:xfrm>
                <a:custGeom>
                  <a:avLst/>
                  <a:gdLst>
                    <a:gd name="T0" fmla="*/ 969 w 990"/>
                    <a:gd name="T1" fmla="*/ 855 h 990"/>
                    <a:gd name="T2" fmla="*/ 855 w 990"/>
                    <a:gd name="T3" fmla="*/ 969 h 990"/>
                    <a:gd name="T4" fmla="*/ 780 w 990"/>
                    <a:gd name="T5" fmla="*/ 969 h 990"/>
                    <a:gd name="T6" fmla="*/ 495 w 990"/>
                    <a:gd name="T7" fmla="*/ 685 h 990"/>
                    <a:gd name="T8" fmla="*/ 211 w 990"/>
                    <a:gd name="T9" fmla="*/ 969 h 990"/>
                    <a:gd name="T10" fmla="*/ 135 w 990"/>
                    <a:gd name="T11" fmla="*/ 969 h 990"/>
                    <a:gd name="T12" fmla="*/ 21 w 990"/>
                    <a:gd name="T13" fmla="*/ 856 h 990"/>
                    <a:gd name="T14" fmla="*/ 21 w 990"/>
                    <a:gd name="T15" fmla="*/ 780 h 990"/>
                    <a:gd name="T16" fmla="*/ 305 w 990"/>
                    <a:gd name="T17" fmla="*/ 495 h 990"/>
                    <a:gd name="T18" fmla="*/ 21 w 990"/>
                    <a:gd name="T19" fmla="*/ 211 h 990"/>
                    <a:gd name="T20" fmla="*/ 21 w 990"/>
                    <a:gd name="T21" fmla="*/ 135 h 990"/>
                    <a:gd name="T22" fmla="*/ 135 w 990"/>
                    <a:gd name="T23" fmla="*/ 21 h 990"/>
                    <a:gd name="T24" fmla="*/ 211 w 990"/>
                    <a:gd name="T25" fmla="*/ 21 h 990"/>
                    <a:gd name="T26" fmla="*/ 495 w 990"/>
                    <a:gd name="T27" fmla="*/ 305 h 990"/>
                    <a:gd name="T28" fmla="*/ 780 w 990"/>
                    <a:gd name="T29" fmla="*/ 21 h 990"/>
                    <a:gd name="T30" fmla="*/ 855 w 990"/>
                    <a:gd name="T31" fmla="*/ 21 h 990"/>
                    <a:gd name="T32" fmla="*/ 969 w 990"/>
                    <a:gd name="T33" fmla="*/ 135 h 990"/>
                    <a:gd name="T34" fmla="*/ 969 w 990"/>
                    <a:gd name="T35" fmla="*/ 211 h 990"/>
                    <a:gd name="T36" fmla="*/ 685 w 990"/>
                    <a:gd name="T37" fmla="*/ 495 h 990"/>
                    <a:gd name="T38" fmla="*/ 969 w 990"/>
                    <a:gd name="T39" fmla="*/ 780 h 990"/>
                    <a:gd name="T40" fmla="*/ 969 w 990"/>
                    <a:gd name="T41" fmla="*/ 856 h 990"/>
                    <a:gd name="T42" fmla="*/ 969 w 990"/>
                    <a:gd name="T43" fmla="*/ 855 h 9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990" h="990">
                      <a:moveTo>
                        <a:pt x="969" y="855"/>
                      </a:moveTo>
                      <a:lnTo>
                        <a:pt x="855" y="969"/>
                      </a:lnTo>
                      <a:cubicBezTo>
                        <a:pt x="835" y="990"/>
                        <a:pt x="801" y="990"/>
                        <a:pt x="780" y="969"/>
                      </a:cubicBezTo>
                      <a:lnTo>
                        <a:pt x="495" y="685"/>
                      </a:lnTo>
                      <a:lnTo>
                        <a:pt x="211" y="969"/>
                      </a:lnTo>
                      <a:cubicBezTo>
                        <a:pt x="190" y="990"/>
                        <a:pt x="156" y="990"/>
                        <a:pt x="135" y="969"/>
                      </a:cubicBezTo>
                      <a:lnTo>
                        <a:pt x="21" y="856"/>
                      </a:lnTo>
                      <a:cubicBezTo>
                        <a:pt x="0" y="835"/>
                        <a:pt x="0" y="801"/>
                        <a:pt x="21" y="780"/>
                      </a:cubicBezTo>
                      <a:lnTo>
                        <a:pt x="305" y="495"/>
                      </a:lnTo>
                      <a:lnTo>
                        <a:pt x="21" y="211"/>
                      </a:lnTo>
                      <a:cubicBezTo>
                        <a:pt x="0" y="190"/>
                        <a:pt x="0" y="156"/>
                        <a:pt x="21" y="135"/>
                      </a:cubicBezTo>
                      <a:lnTo>
                        <a:pt x="135" y="21"/>
                      </a:lnTo>
                      <a:cubicBezTo>
                        <a:pt x="156" y="0"/>
                        <a:pt x="190" y="0"/>
                        <a:pt x="211" y="21"/>
                      </a:cubicBezTo>
                      <a:lnTo>
                        <a:pt x="495" y="305"/>
                      </a:lnTo>
                      <a:lnTo>
                        <a:pt x="780" y="21"/>
                      </a:lnTo>
                      <a:cubicBezTo>
                        <a:pt x="801" y="0"/>
                        <a:pt x="835" y="0"/>
                        <a:pt x="855" y="21"/>
                      </a:cubicBezTo>
                      <a:lnTo>
                        <a:pt x="969" y="135"/>
                      </a:lnTo>
                      <a:cubicBezTo>
                        <a:pt x="990" y="156"/>
                        <a:pt x="990" y="190"/>
                        <a:pt x="969" y="211"/>
                      </a:cubicBezTo>
                      <a:lnTo>
                        <a:pt x="685" y="495"/>
                      </a:lnTo>
                      <a:lnTo>
                        <a:pt x="969" y="780"/>
                      </a:lnTo>
                      <a:cubicBezTo>
                        <a:pt x="990" y="801"/>
                        <a:pt x="990" y="835"/>
                        <a:pt x="969" y="856"/>
                      </a:cubicBezTo>
                      <a:lnTo>
                        <a:pt x="969" y="85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txBody>
                <a:bodyPr vert="horz" wrap="square" lIns="74295" tIns="37148" rIns="74295" bIns="37148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742950"/>
                  <a:endParaRPr lang="en-US" sz="731">
                    <a:solidFill>
                      <a:prstClr val="black"/>
                    </a:solidFill>
                    <a:latin typeface="Segoe UI" panose="020B0502040204020203" pitchFamily="34" charset="0"/>
                    <a:cs typeface="Segoe UI" panose="020B0502040204020203" pitchFamily="34" charset="0"/>
                  </a:endParaRPr>
                </a:p>
              </p:txBody>
            </p:sp>
          </p:grpSp>
          <p:sp>
            <p:nvSpPr>
              <p:cNvPr id="291" name="Small Text">
                <a:extLst>
                  <a:ext uri="{FF2B5EF4-FFF2-40B4-BE49-F238E27FC236}">
                    <a16:creationId xmlns:a16="http://schemas.microsoft.com/office/drawing/2014/main" xmlns="" id="{93A2B509-61BD-4963-9045-6B20E89E0F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8522" y="3988715"/>
                <a:ext cx="514935" cy="1062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defPPr>
                  <a:defRPr lang="en-US"/>
                </a:defPPr>
                <a:lvl1pPr defTabSz="742950" latinLnBrk="1">
                  <a:lnSpc>
                    <a:spcPct val="125000"/>
                  </a:lnSpc>
                  <a:spcAft>
                    <a:spcPts val="325"/>
                  </a:spcAft>
                  <a:defRPr kumimoji="1" sz="488" b="1">
                    <a:solidFill>
                      <a:srgbClr val="41AD8E"/>
                    </a:solidFill>
                    <a:latin typeface="LG스마트체 Regular" panose="020B0600000101010101" pitchFamily="50" charset="-127"/>
                    <a:ea typeface="LG스마트체 Regular" panose="020B0600000101010101" pitchFamily="50" charset="-127"/>
                    <a:cs typeface="Segoe UI" panose="020B0502040204020203" pitchFamily="34" charset="0"/>
                  </a:defRPr>
                </a:lvl1pPr>
                <a:lvl2pPr marL="742950" indent="-285750">
                  <a:defRPr kumimoji="1">
                    <a:latin typeface="굴림" panose="020B0600000101010101" pitchFamily="50" charset="-127"/>
                    <a:ea typeface="굴림" panose="020B0600000101010101" pitchFamily="50" charset="-127"/>
                  </a:defRPr>
                </a:lvl2pPr>
                <a:lvl3pPr marL="1143000" indent="-228600">
                  <a:defRPr kumimoji="1">
                    <a:latin typeface="굴림" panose="020B0600000101010101" pitchFamily="50" charset="-127"/>
                    <a:ea typeface="굴림" panose="020B0600000101010101" pitchFamily="50" charset="-127"/>
                  </a:defRPr>
                </a:lvl3pPr>
                <a:lvl4pPr marL="1600200" indent="-228600">
                  <a:defRPr kumimoji="1">
                    <a:latin typeface="굴림" panose="020B0600000101010101" pitchFamily="50" charset="-127"/>
                    <a:ea typeface="굴림" panose="020B0600000101010101" pitchFamily="50" charset="-127"/>
                  </a:defRPr>
                </a:lvl4pPr>
                <a:lvl5pPr marL="2057400" indent="-228600">
                  <a:defRPr kumimoji="1">
                    <a:latin typeface="굴림" panose="020B0600000101010101" pitchFamily="50" charset="-127"/>
                    <a:ea typeface="굴림" panose="020B0600000101010101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anose="020B0600000101010101" pitchFamily="50" charset="-127"/>
                    <a:ea typeface="굴림" panose="020B0600000101010101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anose="020B0600000101010101" pitchFamily="50" charset="-127"/>
                    <a:ea typeface="굴림" panose="020B0600000101010101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anose="020B0600000101010101" pitchFamily="50" charset="-127"/>
                    <a:ea typeface="굴림" panose="020B0600000101010101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latin typeface="굴림" panose="020B0600000101010101" pitchFamily="50" charset="-127"/>
                    <a:ea typeface="굴림" panose="020B0600000101010101" pitchFamily="50" charset="-127"/>
                  </a:defRPr>
                </a:lvl9pPr>
              </a:lstStyle>
              <a:p>
                <a:r>
                  <a:rPr lang="en-US" altLang="ko-KR" noProof="1">
                    <a:solidFill>
                      <a:schemeClr val="bg1"/>
                    </a:solidFill>
                  </a:rPr>
                  <a:t>In-Line</a:t>
                </a:r>
                <a:r>
                  <a:rPr lang="ko-KR" altLang="en-US" noProof="1">
                    <a:solidFill>
                      <a:schemeClr val="bg1"/>
                    </a:solidFill>
                  </a:rPr>
                  <a:t> 모니터링</a:t>
                </a:r>
                <a:endParaRPr lang="ko-KR" altLang="ko-KR" noProof="1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85" name="Doughnut Chart">
              <a:extLst>
                <a:ext uri="{FF2B5EF4-FFF2-40B4-BE49-F238E27FC236}">
                  <a16:creationId xmlns:a16="http://schemas.microsoft.com/office/drawing/2014/main" xmlns="" id="{0536DA32-F707-478C-9452-16D13D6465AE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76713" y="2540590"/>
              <a:ext cx="184200" cy="204664"/>
            </a:xfrm>
            <a:custGeom>
              <a:avLst/>
              <a:gdLst>
                <a:gd name="T0" fmla="*/ 71900 w 667"/>
                <a:gd name="T1" fmla="*/ 145428 h 667"/>
                <a:gd name="T2" fmla="*/ 123504 w 667"/>
                <a:gd name="T3" fmla="*/ 22239 h 667"/>
                <a:gd name="T4" fmla="*/ 69093 w 667"/>
                <a:gd name="T5" fmla="*/ 5887 h 667"/>
                <a:gd name="T6" fmla="*/ 71900 w 667"/>
                <a:gd name="T7" fmla="*/ 98987 h 667"/>
                <a:gd name="T8" fmla="*/ 71900 w 667"/>
                <a:gd name="T9" fmla="*/ 139541 h 667"/>
                <a:gd name="T10" fmla="*/ 74923 w 667"/>
                <a:gd name="T11" fmla="*/ 5887 h 667"/>
                <a:gd name="T12" fmla="*/ 74923 w 667"/>
                <a:gd name="T13" fmla="*/ 5887 h 667"/>
                <a:gd name="T14" fmla="*/ 74923 w 667"/>
                <a:gd name="T15" fmla="*/ 31179 h 667"/>
                <a:gd name="T16" fmla="*/ 88741 w 667"/>
                <a:gd name="T17" fmla="*/ 8067 h 667"/>
                <a:gd name="T18" fmla="*/ 76434 w 667"/>
                <a:gd name="T19" fmla="*/ 47095 h 667"/>
                <a:gd name="T20" fmla="*/ 101265 w 667"/>
                <a:gd name="T21" fmla="*/ 12864 h 667"/>
                <a:gd name="T22" fmla="*/ 88526 w 667"/>
                <a:gd name="T23" fmla="*/ 52764 h 667"/>
                <a:gd name="T24" fmla="*/ 121561 w 667"/>
                <a:gd name="T25" fmla="*/ 28562 h 667"/>
                <a:gd name="T26" fmla="*/ 136459 w 667"/>
                <a:gd name="T27" fmla="*/ 57561 h 667"/>
                <a:gd name="T28" fmla="*/ 138186 w 667"/>
                <a:gd name="T29" fmla="*/ 75657 h 667"/>
                <a:gd name="T30" fmla="*/ 135595 w 667"/>
                <a:gd name="T31" fmla="*/ 91356 h 667"/>
                <a:gd name="T32" fmla="*/ 95219 w 667"/>
                <a:gd name="T33" fmla="*/ 84379 h 667"/>
                <a:gd name="T34" fmla="*/ 97810 w 667"/>
                <a:gd name="T35" fmla="*/ 72823 h 667"/>
                <a:gd name="T36" fmla="*/ 95003 w 667"/>
                <a:gd name="T37" fmla="*/ 61267 h 667"/>
                <a:gd name="T38" fmla="*/ 120913 w 667"/>
                <a:gd name="T39" fmla="*/ 34885 h 667"/>
                <a:gd name="T40" fmla="*/ 123720 w 667"/>
                <a:gd name="T41" fmla="*/ 37938 h 667"/>
                <a:gd name="T42" fmla="*/ 109469 w 667"/>
                <a:gd name="T43" fmla="*/ 46659 h 667"/>
                <a:gd name="T44" fmla="*/ 112276 w 667"/>
                <a:gd name="T45" fmla="*/ 43607 h 667"/>
                <a:gd name="T46" fmla="*/ 129550 w 667"/>
                <a:gd name="T47" fmla="*/ 49493 h 667"/>
                <a:gd name="T48" fmla="*/ 71900 w 667"/>
                <a:gd name="T49" fmla="*/ 52328 h 667"/>
                <a:gd name="T50" fmla="*/ 51820 w 667"/>
                <a:gd name="T51" fmla="*/ 72823 h 667"/>
                <a:gd name="T52" fmla="*/ 100833 w 667"/>
                <a:gd name="T53" fmla="*/ 55380 h 667"/>
                <a:gd name="T54" fmla="*/ 103640 w 667"/>
                <a:gd name="T55" fmla="*/ 52328 h 667"/>
                <a:gd name="T56" fmla="*/ 120913 w 667"/>
                <a:gd name="T57" fmla="*/ 58215 h 667"/>
                <a:gd name="T58" fmla="*/ 112276 w 667"/>
                <a:gd name="T59" fmla="*/ 61049 h 667"/>
                <a:gd name="T60" fmla="*/ 115083 w 667"/>
                <a:gd name="T61" fmla="*/ 64102 h 667"/>
                <a:gd name="T62" fmla="*/ 126743 w 667"/>
                <a:gd name="T63" fmla="*/ 64102 h 667"/>
                <a:gd name="T64" fmla="*/ 129550 w 667"/>
                <a:gd name="T65" fmla="*/ 61049 h 667"/>
                <a:gd name="T66" fmla="*/ 103640 w 667"/>
                <a:gd name="T67" fmla="*/ 75657 h 667"/>
                <a:gd name="T68" fmla="*/ 120913 w 667"/>
                <a:gd name="T69" fmla="*/ 69771 h 667"/>
                <a:gd name="T70" fmla="*/ 123720 w 667"/>
                <a:gd name="T71" fmla="*/ 72823 h 667"/>
                <a:gd name="T72" fmla="*/ 109469 w 667"/>
                <a:gd name="T73" fmla="*/ 81544 h 667"/>
                <a:gd name="T74" fmla="*/ 112276 w 667"/>
                <a:gd name="T75" fmla="*/ 78492 h 667"/>
                <a:gd name="T76" fmla="*/ 129550 w 667"/>
                <a:gd name="T77" fmla="*/ 84379 h 667"/>
                <a:gd name="T78" fmla="*/ 103640 w 667"/>
                <a:gd name="T79" fmla="*/ 87213 h 667"/>
                <a:gd name="T80" fmla="*/ 106447 w 667"/>
                <a:gd name="T81" fmla="*/ 90266 h 667"/>
                <a:gd name="T82" fmla="*/ 118106 w 667"/>
                <a:gd name="T83" fmla="*/ 90266 h 667"/>
                <a:gd name="T84" fmla="*/ 120913 w 667"/>
                <a:gd name="T85" fmla="*/ 87213 h 667"/>
                <a:gd name="T86" fmla="*/ 112276 w 667"/>
                <a:gd name="T87" fmla="*/ 101821 h 667"/>
                <a:gd name="T88" fmla="*/ 129550 w 667"/>
                <a:gd name="T89" fmla="*/ 95935 h 667"/>
                <a:gd name="T90" fmla="*/ 132357 w 667"/>
                <a:gd name="T91" fmla="*/ 98987 h 667"/>
                <a:gd name="T92" fmla="*/ 118106 w 667"/>
                <a:gd name="T93" fmla="*/ 107708 h 667"/>
                <a:gd name="T94" fmla="*/ 120913 w 667"/>
                <a:gd name="T95" fmla="*/ 104656 h 66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667" h="667">
                  <a:moveTo>
                    <a:pt x="331" y="1"/>
                  </a:moveTo>
                  <a:cubicBezTo>
                    <a:pt x="148" y="2"/>
                    <a:pt x="0" y="151"/>
                    <a:pt x="0" y="334"/>
                  </a:cubicBezTo>
                  <a:cubicBezTo>
                    <a:pt x="0" y="518"/>
                    <a:pt x="149" y="667"/>
                    <a:pt x="333" y="667"/>
                  </a:cubicBezTo>
                  <a:cubicBezTo>
                    <a:pt x="517" y="667"/>
                    <a:pt x="667" y="518"/>
                    <a:pt x="667" y="334"/>
                  </a:cubicBezTo>
                  <a:cubicBezTo>
                    <a:pt x="667" y="245"/>
                    <a:pt x="632" y="164"/>
                    <a:pt x="575" y="104"/>
                  </a:cubicBezTo>
                  <a:cubicBezTo>
                    <a:pt x="574" y="103"/>
                    <a:pt x="573" y="102"/>
                    <a:pt x="572" y="102"/>
                  </a:cubicBezTo>
                  <a:cubicBezTo>
                    <a:pt x="512" y="40"/>
                    <a:pt x="428" y="1"/>
                    <a:pt x="336" y="1"/>
                  </a:cubicBezTo>
                  <a:cubicBezTo>
                    <a:pt x="334" y="0"/>
                    <a:pt x="332" y="1"/>
                    <a:pt x="331" y="1"/>
                  </a:cubicBezTo>
                  <a:close/>
                  <a:moveTo>
                    <a:pt x="320" y="27"/>
                  </a:moveTo>
                  <a:lnTo>
                    <a:pt x="320" y="215"/>
                  </a:lnTo>
                  <a:cubicBezTo>
                    <a:pt x="260" y="221"/>
                    <a:pt x="213" y="272"/>
                    <a:pt x="213" y="334"/>
                  </a:cubicBezTo>
                  <a:cubicBezTo>
                    <a:pt x="213" y="400"/>
                    <a:pt x="267" y="454"/>
                    <a:pt x="333" y="454"/>
                  </a:cubicBezTo>
                  <a:cubicBezTo>
                    <a:pt x="361" y="454"/>
                    <a:pt x="387" y="444"/>
                    <a:pt x="408" y="427"/>
                  </a:cubicBezTo>
                  <a:lnTo>
                    <a:pt x="540" y="560"/>
                  </a:lnTo>
                  <a:cubicBezTo>
                    <a:pt x="486" y="610"/>
                    <a:pt x="413" y="640"/>
                    <a:pt x="333" y="640"/>
                  </a:cubicBezTo>
                  <a:cubicBezTo>
                    <a:pt x="164" y="640"/>
                    <a:pt x="27" y="503"/>
                    <a:pt x="27" y="334"/>
                  </a:cubicBezTo>
                  <a:cubicBezTo>
                    <a:pt x="27" y="169"/>
                    <a:pt x="157" y="34"/>
                    <a:pt x="320" y="27"/>
                  </a:cubicBezTo>
                  <a:close/>
                  <a:moveTo>
                    <a:pt x="347" y="27"/>
                  </a:moveTo>
                  <a:cubicBezTo>
                    <a:pt x="358" y="28"/>
                    <a:pt x="369" y="29"/>
                    <a:pt x="379" y="31"/>
                  </a:cubicBezTo>
                  <a:lnTo>
                    <a:pt x="347" y="63"/>
                  </a:lnTo>
                  <a:lnTo>
                    <a:pt x="347" y="27"/>
                  </a:lnTo>
                  <a:close/>
                  <a:moveTo>
                    <a:pt x="411" y="37"/>
                  </a:moveTo>
                  <a:cubicBezTo>
                    <a:pt x="422" y="40"/>
                    <a:pt x="432" y="43"/>
                    <a:pt x="443" y="47"/>
                  </a:cubicBezTo>
                  <a:lnTo>
                    <a:pt x="347" y="143"/>
                  </a:lnTo>
                  <a:lnTo>
                    <a:pt x="347" y="101"/>
                  </a:lnTo>
                  <a:cubicBezTo>
                    <a:pt x="347" y="101"/>
                    <a:pt x="347" y="101"/>
                    <a:pt x="347" y="100"/>
                  </a:cubicBezTo>
                  <a:lnTo>
                    <a:pt x="411" y="37"/>
                  </a:lnTo>
                  <a:close/>
                  <a:moveTo>
                    <a:pt x="469" y="59"/>
                  </a:moveTo>
                  <a:cubicBezTo>
                    <a:pt x="478" y="63"/>
                    <a:pt x="487" y="68"/>
                    <a:pt x="496" y="74"/>
                  </a:cubicBezTo>
                  <a:lnTo>
                    <a:pt x="354" y="216"/>
                  </a:lnTo>
                  <a:cubicBezTo>
                    <a:pt x="352" y="215"/>
                    <a:pt x="349" y="215"/>
                    <a:pt x="347" y="215"/>
                  </a:cubicBezTo>
                  <a:lnTo>
                    <a:pt x="347" y="181"/>
                  </a:lnTo>
                  <a:lnTo>
                    <a:pt x="469" y="59"/>
                  </a:lnTo>
                  <a:close/>
                  <a:moveTo>
                    <a:pt x="518" y="89"/>
                  </a:moveTo>
                  <a:cubicBezTo>
                    <a:pt x="528" y="96"/>
                    <a:pt x="536" y="104"/>
                    <a:pt x="545" y="112"/>
                  </a:cubicBezTo>
                  <a:lnTo>
                    <a:pt x="410" y="242"/>
                  </a:lnTo>
                  <a:cubicBezTo>
                    <a:pt x="402" y="235"/>
                    <a:pt x="393" y="229"/>
                    <a:pt x="383" y="225"/>
                  </a:cubicBezTo>
                  <a:lnTo>
                    <a:pt x="518" y="89"/>
                  </a:lnTo>
                  <a:close/>
                  <a:moveTo>
                    <a:pt x="563" y="131"/>
                  </a:moveTo>
                  <a:cubicBezTo>
                    <a:pt x="593" y="165"/>
                    <a:pt x="615" y="204"/>
                    <a:pt x="628" y="248"/>
                  </a:cubicBezTo>
                  <a:cubicBezTo>
                    <a:pt x="627" y="250"/>
                    <a:pt x="627" y="252"/>
                    <a:pt x="627" y="254"/>
                  </a:cubicBezTo>
                  <a:cubicBezTo>
                    <a:pt x="627" y="258"/>
                    <a:pt x="628" y="262"/>
                    <a:pt x="632" y="264"/>
                  </a:cubicBezTo>
                  <a:cubicBezTo>
                    <a:pt x="636" y="282"/>
                    <a:pt x="639" y="301"/>
                    <a:pt x="640" y="321"/>
                  </a:cubicBezTo>
                  <a:cubicBezTo>
                    <a:pt x="632" y="321"/>
                    <a:pt x="627" y="327"/>
                    <a:pt x="627" y="334"/>
                  </a:cubicBezTo>
                  <a:cubicBezTo>
                    <a:pt x="627" y="341"/>
                    <a:pt x="632" y="347"/>
                    <a:pt x="640" y="347"/>
                  </a:cubicBezTo>
                  <a:cubicBezTo>
                    <a:pt x="639" y="366"/>
                    <a:pt x="636" y="385"/>
                    <a:pt x="632" y="403"/>
                  </a:cubicBezTo>
                  <a:cubicBezTo>
                    <a:pt x="629" y="406"/>
                    <a:pt x="627" y="410"/>
                    <a:pt x="627" y="414"/>
                  </a:cubicBezTo>
                  <a:cubicBezTo>
                    <a:pt x="627" y="416"/>
                    <a:pt x="627" y="418"/>
                    <a:pt x="628" y="419"/>
                  </a:cubicBezTo>
                  <a:cubicBezTo>
                    <a:pt x="614" y="465"/>
                    <a:pt x="591" y="507"/>
                    <a:pt x="559" y="541"/>
                  </a:cubicBezTo>
                  <a:lnTo>
                    <a:pt x="427" y="409"/>
                  </a:lnTo>
                  <a:cubicBezTo>
                    <a:pt x="432" y="402"/>
                    <a:pt x="437" y="395"/>
                    <a:pt x="441" y="387"/>
                  </a:cubicBezTo>
                  <a:cubicBezTo>
                    <a:pt x="448" y="387"/>
                    <a:pt x="453" y="381"/>
                    <a:pt x="453" y="374"/>
                  </a:cubicBezTo>
                  <a:cubicBezTo>
                    <a:pt x="453" y="370"/>
                    <a:pt x="452" y="367"/>
                    <a:pt x="449" y="364"/>
                  </a:cubicBezTo>
                  <a:cubicBezTo>
                    <a:pt x="452" y="355"/>
                    <a:pt x="453" y="344"/>
                    <a:pt x="453" y="334"/>
                  </a:cubicBezTo>
                  <a:cubicBezTo>
                    <a:pt x="453" y="323"/>
                    <a:pt x="452" y="313"/>
                    <a:pt x="449" y="303"/>
                  </a:cubicBezTo>
                  <a:cubicBezTo>
                    <a:pt x="452" y="301"/>
                    <a:pt x="453" y="297"/>
                    <a:pt x="453" y="294"/>
                  </a:cubicBezTo>
                  <a:cubicBezTo>
                    <a:pt x="453" y="287"/>
                    <a:pt x="448" y="281"/>
                    <a:pt x="440" y="281"/>
                  </a:cubicBezTo>
                  <a:cubicBezTo>
                    <a:pt x="437" y="274"/>
                    <a:pt x="433" y="267"/>
                    <a:pt x="428" y="261"/>
                  </a:cubicBezTo>
                  <a:lnTo>
                    <a:pt x="563" y="131"/>
                  </a:lnTo>
                  <a:close/>
                  <a:moveTo>
                    <a:pt x="560" y="160"/>
                  </a:moveTo>
                  <a:cubicBezTo>
                    <a:pt x="553" y="160"/>
                    <a:pt x="547" y="166"/>
                    <a:pt x="547" y="174"/>
                  </a:cubicBezTo>
                  <a:cubicBezTo>
                    <a:pt x="547" y="181"/>
                    <a:pt x="553" y="187"/>
                    <a:pt x="560" y="187"/>
                  </a:cubicBezTo>
                  <a:cubicBezTo>
                    <a:pt x="567" y="187"/>
                    <a:pt x="573" y="181"/>
                    <a:pt x="573" y="174"/>
                  </a:cubicBezTo>
                  <a:cubicBezTo>
                    <a:pt x="573" y="166"/>
                    <a:pt x="567" y="160"/>
                    <a:pt x="560" y="160"/>
                  </a:cubicBezTo>
                  <a:close/>
                  <a:moveTo>
                    <a:pt x="520" y="200"/>
                  </a:moveTo>
                  <a:cubicBezTo>
                    <a:pt x="513" y="200"/>
                    <a:pt x="507" y="206"/>
                    <a:pt x="507" y="214"/>
                  </a:cubicBezTo>
                  <a:cubicBezTo>
                    <a:pt x="507" y="221"/>
                    <a:pt x="513" y="227"/>
                    <a:pt x="520" y="227"/>
                  </a:cubicBezTo>
                  <a:cubicBezTo>
                    <a:pt x="527" y="227"/>
                    <a:pt x="533" y="221"/>
                    <a:pt x="533" y="214"/>
                  </a:cubicBezTo>
                  <a:cubicBezTo>
                    <a:pt x="533" y="206"/>
                    <a:pt x="527" y="200"/>
                    <a:pt x="520" y="200"/>
                  </a:cubicBezTo>
                  <a:close/>
                  <a:moveTo>
                    <a:pt x="600" y="200"/>
                  </a:moveTo>
                  <a:cubicBezTo>
                    <a:pt x="593" y="200"/>
                    <a:pt x="587" y="206"/>
                    <a:pt x="587" y="214"/>
                  </a:cubicBezTo>
                  <a:cubicBezTo>
                    <a:pt x="587" y="221"/>
                    <a:pt x="593" y="227"/>
                    <a:pt x="600" y="227"/>
                  </a:cubicBezTo>
                  <a:cubicBezTo>
                    <a:pt x="607" y="227"/>
                    <a:pt x="613" y="221"/>
                    <a:pt x="613" y="214"/>
                  </a:cubicBezTo>
                  <a:cubicBezTo>
                    <a:pt x="613" y="206"/>
                    <a:pt x="607" y="200"/>
                    <a:pt x="600" y="200"/>
                  </a:cubicBezTo>
                  <a:close/>
                  <a:moveTo>
                    <a:pt x="333" y="240"/>
                  </a:moveTo>
                  <a:cubicBezTo>
                    <a:pt x="385" y="240"/>
                    <a:pt x="427" y="282"/>
                    <a:pt x="427" y="334"/>
                  </a:cubicBezTo>
                  <a:cubicBezTo>
                    <a:pt x="427" y="386"/>
                    <a:pt x="385" y="427"/>
                    <a:pt x="333" y="427"/>
                  </a:cubicBezTo>
                  <a:cubicBezTo>
                    <a:pt x="282" y="427"/>
                    <a:pt x="240" y="386"/>
                    <a:pt x="240" y="334"/>
                  </a:cubicBezTo>
                  <a:cubicBezTo>
                    <a:pt x="240" y="282"/>
                    <a:pt x="282" y="240"/>
                    <a:pt x="333" y="240"/>
                  </a:cubicBezTo>
                  <a:close/>
                  <a:moveTo>
                    <a:pt x="480" y="240"/>
                  </a:moveTo>
                  <a:cubicBezTo>
                    <a:pt x="473" y="240"/>
                    <a:pt x="467" y="246"/>
                    <a:pt x="467" y="254"/>
                  </a:cubicBezTo>
                  <a:cubicBezTo>
                    <a:pt x="467" y="261"/>
                    <a:pt x="473" y="267"/>
                    <a:pt x="480" y="267"/>
                  </a:cubicBezTo>
                  <a:cubicBezTo>
                    <a:pt x="487" y="267"/>
                    <a:pt x="493" y="261"/>
                    <a:pt x="493" y="254"/>
                  </a:cubicBezTo>
                  <a:cubicBezTo>
                    <a:pt x="493" y="246"/>
                    <a:pt x="487" y="240"/>
                    <a:pt x="480" y="240"/>
                  </a:cubicBezTo>
                  <a:close/>
                  <a:moveTo>
                    <a:pt x="560" y="240"/>
                  </a:moveTo>
                  <a:cubicBezTo>
                    <a:pt x="553" y="240"/>
                    <a:pt x="547" y="246"/>
                    <a:pt x="547" y="254"/>
                  </a:cubicBezTo>
                  <a:cubicBezTo>
                    <a:pt x="547" y="261"/>
                    <a:pt x="553" y="267"/>
                    <a:pt x="560" y="267"/>
                  </a:cubicBezTo>
                  <a:cubicBezTo>
                    <a:pt x="567" y="267"/>
                    <a:pt x="573" y="261"/>
                    <a:pt x="573" y="254"/>
                  </a:cubicBezTo>
                  <a:cubicBezTo>
                    <a:pt x="573" y="246"/>
                    <a:pt x="567" y="240"/>
                    <a:pt x="560" y="240"/>
                  </a:cubicBezTo>
                  <a:close/>
                  <a:moveTo>
                    <a:pt x="520" y="280"/>
                  </a:moveTo>
                  <a:cubicBezTo>
                    <a:pt x="513" y="280"/>
                    <a:pt x="507" y="286"/>
                    <a:pt x="507" y="294"/>
                  </a:cubicBezTo>
                  <a:cubicBezTo>
                    <a:pt x="507" y="301"/>
                    <a:pt x="513" y="307"/>
                    <a:pt x="520" y="307"/>
                  </a:cubicBezTo>
                  <a:cubicBezTo>
                    <a:pt x="527" y="307"/>
                    <a:pt x="533" y="301"/>
                    <a:pt x="533" y="294"/>
                  </a:cubicBezTo>
                  <a:cubicBezTo>
                    <a:pt x="533" y="286"/>
                    <a:pt x="527" y="280"/>
                    <a:pt x="520" y="280"/>
                  </a:cubicBezTo>
                  <a:close/>
                  <a:moveTo>
                    <a:pt x="600" y="280"/>
                  </a:moveTo>
                  <a:cubicBezTo>
                    <a:pt x="593" y="280"/>
                    <a:pt x="587" y="286"/>
                    <a:pt x="587" y="294"/>
                  </a:cubicBezTo>
                  <a:cubicBezTo>
                    <a:pt x="587" y="301"/>
                    <a:pt x="593" y="307"/>
                    <a:pt x="600" y="307"/>
                  </a:cubicBezTo>
                  <a:cubicBezTo>
                    <a:pt x="607" y="307"/>
                    <a:pt x="613" y="301"/>
                    <a:pt x="613" y="294"/>
                  </a:cubicBezTo>
                  <a:cubicBezTo>
                    <a:pt x="613" y="286"/>
                    <a:pt x="607" y="280"/>
                    <a:pt x="600" y="280"/>
                  </a:cubicBezTo>
                  <a:close/>
                  <a:moveTo>
                    <a:pt x="480" y="320"/>
                  </a:moveTo>
                  <a:cubicBezTo>
                    <a:pt x="473" y="320"/>
                    <a:pt x="467" y="326"/>
                    <a:pt x="467" y="334"/>
                  </a:cubicBezTo>
                  <a:cubicBezTo>
                    <a:pt x="467" y="341"/>
                    <a:pt x="473" y="347"/>
                    <a:pt x="480" y="347"/>
                  </a:cubicBezTo>
                  <a:cubicBezTo>
                    <a:pt x="487" y="347"/>
                    <a:pt x="493" y="341"/>
                    <a:pt x="493" y="334"/>
                  </a:cubicBezTo>
                  <a:cubicBezTo>
                    <a:pt x="493" y="326"/>
                    <a:pt x="487" y="320"/>
                    <a:pt x="480" y="320"/>
                  </a:cubicBezTo>
                  <a:close/>
                  <a:moveTo>
                    <a:pt x="560" y="320"/>
                  </a:moveTo>
                  <a:cubicBezTo>
                    <a:pt x="553" y="320"/>
                    <a:pt x="547" y="326"/>
                    <a:pt x="547" y="334"/>
                  </a:cubicBezTo>
                  <a:cubicBezTo>
                    <a:pt x="547" y="341"/>
                    <a:pt x="553" y="347"/>
                    <a:pt x="560" y="347"/>
                  </a:cubicBezTo>
                  <a:cubicBezTo>
                    <a:pt x="567" y="347"/>
                    <a:pt x="573" y="341"/>
                    <a:pt x="573" y="334"/>
                  </a:cubicBezTo>
                  <a:cubicBezTo>
                    <a:pt x="573" y="326"/>
                    <a:pt x="567" y="320"/>
                    <a:pt x="560" y="320"/>
                  </a:cubicBezTo>
                  <a:close/>
                  <a:moveTo>
                    <a:pt x="520" y="360"/>
                  </a:moveTo>
                  <a:cubicBezTo>
                    <a:pt x="513" y="360"/>
                    <a:pt x="507" y="366"/>
                    <a:pt x="507" y="374"/>
                  </a:cubicBezTo>
                  <a:cubicBezTo>
                    <a:pt x="507" y="381"/>
                    <a:pt x="513" y="387"/>
                    <a:pt x="520" y="387"/>
                  </a:cubicBezTo>
                  <a:cubicBezTo>
                    <a:pt x="527" y="387"/>
                    <a:pt x="533" y="381"/>
                    <a:pt x="533" y="374"/>
                  </a:cubicBezTo>
                  <a:cubicBezTo>
                    <a:pt x="533" y="366"/>
                    <a:pt x="527" y="360"/>
                    <a:pt x="520" y="360"/>
                  </a:cubicBezTo>
                  <a:close/>
                  <a:moveTo>
                    <a:pt x="600" y="360"/>
                  </a:moveTo>
                  <a:cubicBezTo>
                    <a:pt x="593" y="360"/>
                    <a:pt x="587" y="366"/>
                    <a:pt x="587" y="374"/>
                  </a:cubicBezTo>
                  <a:cubicBezTo>
                    <a:pt x="587" y="381"/>
                    <a:pt x="593" y="387"/>
                    <a:pt x="600" y="387"/>
                  </a:cubicBezTo>
                  <a:cubicBezTo>
                    <a:pt x="607" y="387"/>
                    <a:pt x="613" y="381"/>
                    <a:pt x="613" y="374"/>
                  </a:cubicBezTo>
                  <a:cubicBezTo>
                    <a:pt x="613" y="366"/>
                    <a:pt x="607" y="360"/>
                    <a:pt x="600" y="360"/>
                  </a:cubicBezTo>
                  <a:close/>
                  <a:moveTo>
                    <a:pt x="480" y="400"/>
                  </a:moveTo>
                  <a:cubicBezTo>
                    <a:pt x="473" y="400"/>
                    <a:pt x="467" y="406"/>
                    <a:pt x="467" y="414"/>
                  </a:cubicBezTo>
                  <a:cubicBezTo>
                    <a:pt x="467" y="421"/>
                    <a:pt x="473" y="427"/>
                    <a:pt x="480" y="427"/>
                  </a:cubicBezTo>
                  <a:cubicBezTo>
                    <a:pt x="487" y="427"/>
                    <a:pt x="493" y="421"/>
                    <a:pt x="493" y="414"/>
                  </a:cubicBezTo>
                  <a:cubicBezTo>
                    <a:pt x="493" y="406"/>
                    <a:pt x="487" y="400"/>
                    <a:pt x="480" y="400"/>
                  </a:cubicBezTo>
                  <a:close/>
                  <a:moveTo>
                    <a:pt x="560" y="400"/>
                  </a:moveTo>
                  <a:cubicBezTo>
                    <a:pt x="553" y="400"/>
                    <a:pt x="547" y="406"/>
                    <a:pt x="547" y="414"/>
                  </a:cubicBezTo>
                  <a:cubicBezTo>
                    <a:pt x="547" y="421"/>
                    <a:pt x="553" y="427"/>
                    <a:pt x="560" y="427"/>
                  </a:cubicBezTo>
                  <a:cubicBezTo>
                    <a:pt x="567" y="427"/>
                    <a:pt x="573" y="421"/>
                    <a:pt x="573" y="414"/>
                  </a:cubicBezTo>
                  <a:cubicBezTo>
                    <a:pt x="573" y="406"/>
                    <a:pt x="567" y="400"/>
                    <a:pt x="560" y="400"/>
                  </a:cubicBezTo>
                  <a:close/>
                  <a:moveTo>
                    <a:pt x="520" y="440"/>
                  </a:moveTo>
                  <a:cubicBezTo>
                    <a:pt x="513" y="440"/>
                    <a:pt x="507" y="446"/>
                    <a:pt x="507" y="454"/>
                  </a:cubicBezTo>
                  <a:cubicBezTo>
                    <a:pt x="507" y="461"/>
                    <a:pt x="513" y="467"/>
                    <a:pt x="520" y="467"/>
                  </a:cubicBezTo>
                  <a:cubicBezTo>
                    <a:pt x="527" y="467"/>
                    <a:pt x="533" y="461"/>
                    <a:pt x="533" y="454"/>
                  </a:cubicBezTo>
                  <a:cubicBezTo>
                    <a:pt x="533" y="446"/>
                    <a:pt x="527" y="440"/>
                    <a:pt x="520" y="440"/>
                  </a:cubicBezTo>
                  <a:close/>
                  <a:moveTo>
                    <a:pt x="600" y="440"/>
                  </a:moveTo>
                  <a:cubicBezTo>
                    <a:pt x="593" y="440"/>
                    <a:pt x="587" y="446"/>
                    <a:pt x="587" y="454"/>
                  </a:cubicBezTo>
                  <a:cubicBezTo>
                    <a:pt x="587" y="461"/>
                    <a:pt x="593" y="467"/>
                    <a:pt x="600" y="467"/>
                  </a:cubicBezTo>
                  <a:cubicBezTo>
                    <a:pt x="607" y="467"/>
                    <a:pt x="613" y="461"/>
                    <a:pt x="613" y="454"/>
                  </a:cubicBezTo>
                  <a:cubicBezTo>
                    <a:pt x="613" y="446"/>
                    <a:pt x="607" y="440"/>
                    <a:pt x="600" y="440"/>
                  </a:cubicBezTo>
                  <a:close/>
                  <a:moveTo>
                    <a:pt x="560" y="480"/>
                  </a:moveTo>
                  <a:cubicBezTo>
                    <a:pt x="553" y="480"/>
                    <a:pt x="547" y="486"/>
                    <a:pt x="547" y="494"/>
                  </a:cubicBezTo>
                  <a:cubicBezTo>
                    <a:pt x="547" y="501"/>
                    <a:pt x="553" y="507"/>
                    <a:pt x="560" y="507"/>
                  </a:cubicBezTo>
                  <a:cubicBezTo>
                    <a:pt x="567" y="507"/>
                    <a:pt x="573" y="501"/>
                    <a:pt x="573" y="494"/>
                  </a:cubicBezTo>
                  <a:cubicBezTo>
                    <a:pt x="573" y="486"/>
                    <a:pt x="567" y="480"/>
                    <a:pt x="560" y="48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pPr defTabSz="742950" latinLnBrk="1"/>
              <a:endParaRPr lang="ko-KR" altLang="en-US" sz="1463" dirty="0">
                <a:solidFill>
                  <a:prstClr val="black"/>
                </a:solidFill>
                <a:latin typeface="맑은 고딕" panose="020F0502020204030204"/>
                <a:ea typeface="맑은 고딕" panose="020B0503020000020004" pitchFamily="50" charset="-127"/>
              </a:endParaRPr>
            </a:p>
          </p:txBody>
        </p:sp>
        <p:grpSp>
          <p:nvGrpSpPr>
            <p:cNvPr id="286" name="그룹 285">
              <a:extLst>
                <a:ext uri="{FF2B5EF4-FFF2-40B4-BE49-F238E27FC236}">
                  <a16:creationId xmlns:a16="http://schemas.microsoft.com/office/drawing/2014/main" xmlns="" id="{A1127A73-3B75-4F2B-9BF1-53F00139F412}"/>
                </a:ext>
              </a:extLst>
            </p:cNvPr>
            <p:cNvGrpSpPr/>
            <p:nvPr/>
          </p:nvGrpSpPr>
          <p:grpSpPr>
            <a:xfrm>
              <a:off x="467087" y="3777403"/>
              <a:ext cx="202194" cy="183242"/>
              <a:chOff x="8666546" y="3852758"/>
              <a:chExt cx="807862" cy="681141"/>
            </a:xfrm>
            <a:solidFill>
              <a:srgbClr val="41AD8E"/>
            </a:solidFill>
          </p:grpSpPr>
          <p:sp>
            <p:nvSpPr>
              <p:cNvPr id="288" name="Search">
                <a:extLst>
                  <a:ext uri="{FF2B5EF4-FFF2-40B4-BE49-F238E27FC236}">
                    <a16:creationId xmlns:a16="http://schemas.microsoft.com/office/drawing/2014/main" xmlns="" id="{07B1F5F8-1F01-42B7-A680-2EAF3F4376F2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910638" y="3957638"/>
                <a:ext cx="296862" cy="296862"/>
              </a:xfrm>
              <a:custGeom>
                <a:avLst/>
                <a:gdLst>
                  <a:gd name="T0" fmla="*/ 533 w 1402"/>
                  <a:gd name="T1" fmla="*/ 0 h 1402"/>
                  <a:gd name="T2" fmla="*/ 0 w 1402"/>
                  <a:gd name="T3" fmla="*/ 532 h 1402"/>
                  <a:gd name="T4" fmla="*/ 533 w 1402"/>
                  <a:gd name="T5" fmla="*/ 1065 h 1402"/>
                  <a:gd name="T6" fmla="*/ 862 w 1402"/>
                  <a:gd name="T7" fmla="*/ 950 h 1402"/>
                  <a:gd name="T8" fmla="*/ 909 w 1402"/>
                  <a:gd name="T9" fmla="*/ 997 h 1402"/>
                  <a:gd name="T10" fmla="*/ 928 w 1402"/>
                  <a:gd name="T11" fmla="*/ 1113 h 1402"/>
                  <a:gd name="T12" fmla="*/ 1177 w 1402"/>
                  <a:gd name="T13" fmla="*/ 1364 h 1402"/>
                  <a:gd name="T14" fmla="*/ 1318 w 1402"/>
                  <a:gd name="T15" fmla="*/ 1364 h 1402"/>
                  <a:gd name="T16" fmla="*/ 1364 w 1402"/>
                  <a:gd name="T17" fmla="*/ 1318 h 1402"/>
                  <a:gd name="T18" fmla="*/ 1364 w 1402"/>
                  <a:gd name="T19" fmla="*/ 1177 h 1402"/>
                  <a:gd name="T20" fmla="*/ 1114 w 1402"/>
                  <a:gd name="T21" fmla="*/ 926 h 1402"/>
                  <a:gd name="T22" fmla="*/ 997 w 1402"/>
                  <a:gd name="T23" fmla="*/ 909 h 1402"/>
                  <a:gd name="T24" fmla="*/ 950 w 1402"/>
                  <a:gd name="T25" fmla="*/ 861 h 1402"/>
                  <a:gd name="T26" fmla="*/ 1065 w 1402"/>
                  <a:gd name="T27" fmla="*/ 532 h 1402"/>
                  <a:gd name="T28" fmla="*/ 533 w 1402"/>
                  <a:gd name="T29" fmla="*/ 0 h 1402"/>
                  <a:gd name="T30" fmla="*/ 533 w 1402"/>
                  <a:gd name="T31" fmla="*/ 98 h 1402"/>
                  <a:gd name="T32" fmla="*/ 967 w 1402"/>
                  <a:gd name="T33" fmla="*/ 532 h 1402"/>
                  <a:gd name="T34" fmla="*/ 533 w 1402"/>
                  <a:gd name="T35" fmla="*/ 965 h 1402"/>
                  <a:gd name="T36" fmla="*/ 98 w 1402"/>
                  <a:gd name="T37" fmla="*/ 532 h 1402"/>
                  <a:gd name="T38" fmla="*/ 533 w 1402"/>
                  <a:gd name="T39" fmla="*/ 98 h 1402"/>
                  <a:gd name="T40" fmla="*/ 258 w 1402"/>
                  <a:gd name="T41" fmla="*/ 393 h 1402"/>
                  <a:gd name="T42" fmla="*/ 214 w 1402"/>
                  <a:gd name="T43" fmla="*/ 549 h 1402"/>
                  <a:gd name="T44" fmla="*/ 511 w 1402"/>
                  <a:gd name="T45" fmla="*/ 848 h 1402"/>
                  <a:gd name="T46" fmla="*/ 682 w 1402"/>
                  <a:gd name="T47" fmla="*/ 794 h 1402"/>
                  <a:gd name="T48" fmla="*/ 641 w 1402"/>
                  <a:gd name="T49" fmla="*/ 795 h 1402"/>
                  <a:gd name="T50" fmla="*/ 256 w 1402"/>
                  <a:gd name="T51" fmla="*/ 410 h 1402"/>
                  <a:gd name="T52" fmla="*/ 258 w 1402"/>
                  <a:gd name="T53" fmla="*/ 393 h 1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402" h="1402">
                    <a:moveTo>
                      <a:pt x="533" y="0"/>
                    </a:moveTo>
                    <a:cubicBezTo>
                      <a:pt x="238" y="0"/>
                      <a:pt x="0" y="238"/>
                      <a:pt x="0" y="532"/>
                    </a:cubicBezTo>
                    <a:cubicBezTo>
                      <a:pt x="0" y="827"/>
                      <a:pt x="238" y="1065"/>
                      <a:pt x="533" y="1065"/>
                    </a:cubicBezTo>
                    <a:cubicBezTo>
                      <a:pt x="657" y="1065"/>
                      <a:pt x="771" y="1021"/>
                      <a:pt x="862" y="950"/>
                    </a:cubicBezTo>
                    <a:lnTo>
                      <a:pt x="909" y="997"/>
                    </a:lnTo>
                    <a:cubicBezTo>
                      <a:pt x="890" y="1035"/>
                      <a:pt x="896" y="1081"/>
                      <a:pt x="928" y="1113"/>
                    </a:cubicBezTo>
                    <a:lnTo>
                      <a:pt x="1177" y="1364"/>
                    </a:lnTo>
                    <a:cubicBezTo>
                      <a:pt x="1216" y="1402"/>
                      <a:pt x="1279" y="1402"/>
                      <a:pt x="1318" y="1364"/>
                    </a:cubicBezTo>
                    <a:lnTo>
                      <a:pt x="1364" y="1318"/>
                    </a:lnTo>
                    <a:cubicBezTo>
                      <a:pt x="1402" y="1279"/>
                      <a:pt x="1402" y="1216"/>
                      <a:pt x="1364" y="1177"/>
                    </a:cubicBezTo>
                    <a:lnTo>
                      <a:pt x="1114" y="926"/>
                    </a:lnTo>
                    <a:cubicBezTo>
                      <a:pt x="1083" y="894"/>
                      <a:pt x="1035" y="889"/>
                      <a:pt x="997" y="909"/>
                    </a:cubicBezTo>
                    <a:lnTo>
                      <a:pt x="950" y="861"/>
                    </a:lnTo>
                    <a:cubicBezTo>
                      <a:pt x="1022" y="771"/>
                      <a:pt x="1065" y="657"/>
                      <a:pt x="1065" y="532"/>
                    </a:cubicBezTo>
                    <a:cubicBezTo>
                      <a:pt x="1065" y="238"/>
                      <a:pt x="827" y="0"/>
                      <a:pt x="533" y="0"/>
                    </a:cubicBezTo>
                    <a:close/>
                    <a:moveTo>
                      <a:pt x="533" y="98"/>
                    </a:moveTo>
                    <a:cubicBezTo>
                      <a:pt x="772" y="98"/>
                      <a:pt x="967" y="293"/>
                      <a:pt x="967" y="532"/>
                    </a:cubicBezTo>
                    <a:cubicBezTo>
                      <a:pt x="967" y="772"/>
                      <a:pt x="772" y="965"/>
                      <a:pt x="533" y="965"/>
                    </a:cubicBezTo>
                    <a:cubicBezTo>
                      <a:pt x="293" y="965"/>
                      <a:pt x="98" y="772"/>
                      <a:pt x="98" y="532"/>
                    </a:cubicBezTo>
                    <a:cubicBezTo>
                      <a:pt x="98" y="293"/>
                      <a:pt x="293" y="98"/>
                      <a:pt x="533" y="98"/>
                    </a:cubicBezTo>
                    <a:close/>
                    <a:moveTo>
                      <a:pt x="258" y="393"/>
                    </a:moveTo>
                    <a:cubicBezTo>
                      <a:pt x="230" y="439"/>
                      <a:pt x="214" y="492"/>
                      <a:pt x="214" y="549"/>
                    </a:cubicBezTo>
                    <a:cubicBezTo>
                      <a:pt x="214" y="714"/>
                      <a:pt x="346" y="848"/>
                      <a:pt x="511" y="848"/>
                    </a:cubicBezTo>
                    <a:cubicBezTo>
                      <a:pt x="574" y="848"/>
                      <a:pt x="634" y="827"/>
                      <a:pt x="682" y="794"/>
                    </a:cubicBezTo>
                    <a:cubicBezTo>
                      <a:pt x="669" y="795"/>
                      <a:pt x="654" y="795"/>
                      <a:pt x="641" y="795"/>
                    </a:cubicBezTo>
                    <a:cubicBezTo>
                      <a:pt x="429" y="795"/>
                      <a:pt x="256" y="623"/>
                      <a:pt x="256" y="410"/>
                    </a:cubicBezTo>
                    <a:cubicBezTo>
                      <a:pt x="256" y="405"/>
                      <a:pt x="258" y="399"/>
                      <a:pt x="258" y="39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42950"/>
                <a:endParaRPr lang="en-US" sz="731">
                  <a:solidFill>
                    <a:srgbClr val="41AD8E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  <p:sp>
            <p:nvSpPr>
              <p:cNvPr id="289" name="TV">
                <a:extLst>
                  <a:ext uri="{FF2B5EF4-FFF2-40B4-BE49-F238E27FC236}">
                    <a16:creationId xmlns:a16="http://schemas.microsoft.com/office/drawing/2014/main" xmlns="" id="{E3AF9D35-9DAB-456E-BE50-8A731A75A2F0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8666546" y="3852758"/>
                <a:ext cx="807862" cy="681141"/>
              </a:xfrm>
              <a:custGeom>
                <a:avLst/>
                <a:gdLst>
                  <a:gd name="T0" fmla="*/ 55 w 1411"/>
                  <a:gd name="T1" fmla="*/ 0 h 1194"/>
                  <a:gd name="T2" fmla="*/ 0 w 1411"/>
                  <a:gd name="T3" fmla="*/ 54 h 1194"/>
                  <a:gd name="T4" fmla="*/ 0 w 1411"/>
                  <a:gd name="T5" fmla="*/ 922 h 1194"/>
                  <a:gd name="T6" fmla="*/ 55 w 1411"/>
                  <a:gd name="T7" fmla="*/ 977 h 1194"/>
                  <a:gd name="T8" fmla="*/ 1357 w 1411"/>
                  <a:gd name="T9" fmla="*/ 977 h 1194"/>
                  <a:gd name="T10" fmla="*/ 1411 w 1411"/>
                  <a:gd name="T11" fmla="*/ 922 h 1194"/>
                  <a:gd name="T12" fmla="*/ 1411 w 1411"/>
                  <a:gd name="T13" fmla="*/ 54 h 1194"/>
                  <a:gd name="T14" fmla="*/ 1357 w 1411"/>
                  <a:gd name="T15" fmla="*/ 0 h 1194"/>
                  <a:gd name="T16" fmla="*/ 55 w 1411"/>
                  <a:gd name="T17" fmla="*/ 0 h 1194"/>
                  <a:gd name="T18" fmla="*/ 109 w 1411"/>
                  <a:gd name="T19" fmla="*/ 108 h 1194"/>
                  <a:gd name="T20" fmla="*/ 1303 w 1411"/>
                  <a:gd name="T21" fmla="*/ 108 h 1194"/>
                  <a:gd name="T22" fmla="*/ 1303 w 1411"/>
                  <a:gd name="T23" fmla="*/ 814 h 1194"/>
                  <a:gd name="T24" fmla="*/ 109 w 1411"/>
                  <a:gd name="T25" fmla="*/ 814 h 1194"/>
                  <a:gd name="T26" fmla="*/ 109 w 1411"/>
                  <a:gd name="T27" fmla="*/ 108 h 1194"/>
                  <a:gd name="T28" fmla="*/ 543 w 1411"/>
                  <a:gd name="T29" fmla="*/ 1031 h 1194"/>
                  <a:gd name="T30" fmla="*/ 489 w 1411"/>
                  <a:gd name="T31" fmla="*/ 1085 h 1194"/>
                  <a:gd name="T32" fmla="*/ 489 w 1411"/>
                  <a:gd name="T33" fmla="*/ 1139 h 1194"/>
                  <a:gd name="T34" fmla="*/ 217 w 1411"/>
                  <a:gd name="T35" fmla="*/ 1139 h 1194"/>
                  <a:gd name="T36" fmla="*/ 163 w 1411"/>
                  <a:gd name="T37" fmla="*/ 1194 h 1194"/>
                  <a:gd name="T38" fmla="*/ 1249 w 1411"/>
                  <a:gd name="T39" fmla="*/ 1194 h 1194"/>
                  <a:gd name="T40" fmla="*/ 1194 w 1411"/>
                  <a:gd name="T41" fmla="*/ 1139 h 1194"/>
                  <a:gd name="T42" fmla="*/ 923 w 1411"/>
                  <a:gd name="T43" fmla="*/ 1139 h 1194"/>
                  <a:gd name="T44" fmla="*/ 923 w 1411"/>
                  <a:gd name="T45" fmla="*/ 1085 h 1194"/>
                  <a:gd name="T46" fmla="*/ 869 w 1411"/>
                  <a:gd name="T47" fmla="*/ 1031 h 1194"/>
                  <a:gd name="T48" fmla="*/ 543 w 1411"/>
                  <a:gd name="T49" fmla="*/ 1031 h 1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411" h="1194">
                    <a:moveTo>
                      <a:pt x="55" y="0"/>
                    </a:moveTo>
                    <a:cubicBezTo>
                      <a:pt x="25" y="0"/>
                      <a:pt x="0" y="24"/>
                      <a:pt x="0" y="54"/>
                    </a:cubicBezTo>
                    <a:lnTo>
                      <a:pt x="0" y="922"/>
                    </a:lnTo>
                    <a:cubicBezTo>
                      <a:pt x="0" y="952"/>
                      <a:pt x="25" y="977"/>
                      <a:pt x="55" y="977"/>
                    </a:cubicBezTo>
                    <a:lnTo>
                      <a:pt x="1357" y="977"/>
                    </a:lnTo>
                    <a:cubicBezTo>
                      <a:pt x="1387" y="977"/>
                      <a:pt x="1411" y="952"/>
                      <a:pt x="1411" y="922"/>
                    </a:cubicBezTo>
                    <a:lnTo>
                      <a:pt x="1411" y="54"/>
                    </a:lnTo>
                    <a:cubicBezTo>
                      <a:pt x="1411" y="24"/>
                      <a:pt x="1387" y="0"/>
                      <a:pt x="1357" y="0"/>
                    </a:cubicBezTo>
                    <a:lnTo>
                      <a:pt x="55" y="0"/>
                    </a:lnTo>
                    <a:close/>
                    <a:moveTo>
                      <a:pt x="109" y="108"/>
                    </a:moveTo>
                    <a:lnTo>
                      <a:pt x="1303" y="108"/>
                    </a:lnTo>
                    <a:lnTo>
                      <a:pt x="1303" y="814"/>
                    </a:lnTo>
                    <a:lnTo>
                      <a:pt x="109" y="814"/>
                    </a:lnTo>
                    <a:lnTo>
                      <a:pt x="109" y="108"/>
                    </a:lnTo>
                    <a:close/>
                    <a:moveTo>
                      <a:pt x="543" y="1031"/>
                    </a:moveTo>
                    <a:cubicBezTo>
                      <a:pt x="513" y="1031"/>
                      <a:pt x="489" y="1085"/>
                      <a:pt x="489" y="1085"/>
                    </a:cubicBezTo>
                    <a:lnTo>
                      <a:pt x="489" y="1139"/>
                    </a:lnTo>
                    <a:lnTo>
                      <a:pt x="217" y="1139"/>
                    </a:lnTo>
                    <a:cubicBezTo>
                      <a:pt x="187" y="1139"/>
                      <a:pt x="163" y="1166"/>
                      <a:pt x="163" y="1194"/>
                    </a:cubicBezTo>
                    <a:lnTo>
                      <a:pt x="1249" y="1194"/>
                    </a:lnTo>
                    <a:cubicBezTo>
                      <a:pt x="1249" y="1164"/>
                      <a:pt x="1224" y="1139"/>
                      <a:pt x="1194" y="1139"/>
                    </a:cubicBezTo>
                    <a:lnTo>
                      <a:pt x="923" y="1139"/>
                    </a:lnTo>
                    <a:lnTo>
                      <a:pt x="923" y="1085"/>
                    </a:lnTo>
                    <a:cubicBezTo>
                      <a:pt x="923" y="1055"/>
                      <a:pt x="899" y="1031"/>
                      <a:pt x="869" y="1031"/>
                    </a:cubicBezTo>
                    <a:lnTo>
                      <a:pt x="543" y="1031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74295" tIns="37148" rIns="74295" bIns="37148" numCol="1" anchor="t" anchorCtr="0" compatLnSpc="1">
                <a:prstTxWarp prst="textNoShape">
                  <a:avLst/>
                </a:prstTxWarp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742950"/>
                <a:endParaRPr lang="en-US" sz="731" dirty="0">
                  <a:solidFill>
                    <a:srgbClr val="41AD8E"/>
                  </a:solidFill>
                  <a:latin typeface="Segoe UI" panose="020B0502040204020203" pitchFamily="34" charset="0"/>
                  <a:cs typeface="Segoe UI" panose="020B0502040204020203" pitchFamily="34" charset="0"/>
                </a:endParaRPr>
              </a:p>
            </p:txBody>
          </p:sp>
        </p:grpSp>
        <p:sp>
          <p:nvSpPr>
            <p:cNvPr id="287" name="Small Text">
              <a:extLst>
                <a:ext uri="{FF2B5EF4-FFF2-40B4-BE49-F238E27FC236}">
                  <a16:creationId xmlns:a16="http://schemas.microsoft.com/office/drawing/2014/main" xmlns="" id="{7CF7D536-45C3-4464-A3FB-C430C126EB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7975" y="3962369"/>
              <a:ext cx="242054" cy="863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defTabSz="742950" latinLnBrk="1">
                <a:lnSpc>
                  <a:spcPct val="125000"/>
                </a:lnSpc>
                <a:spcAft>
                  <a:spcPts val="325"/>
                </a:spcAft>
              </a:pPr>
              <a:r>
                <a:rPr lang="ko-KR" altLang="en-US" sz="488" noProof="1">
                  <a:solidFill>
                    <a:srgbClr val="41AD8E"/>
                  </a:solidFill>
                  <a:latin typeface="LG스마트체 Regular" panose="020B0600000101010101" pitchFamily="50" charset="-127"/>
                  <a:ea typeface="LG스마트체 Regular" panose="020B0600000101010101" pitchFamily="50" charset="-127"/>
                  <a:cs typeface="Segoe UI" panose="020B0502040204020203" pitchFamily="34" charset="0"/>
                </a:rPr>
                <a:t>외관 불량</a:t>
              </a:r>
              <a:endParaRPr lang="ko-KR" altLang="ko-KR" sz="488" noProof="1">
                <a:solidFill>
                  <a:srgbClr val="41AD8E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  <a:cs typeface="Segoe UI" panose="020B0502040204020203" pitchFamily="34" charset="0"/>
              </a:endParaRPr>
            </a:p>
          </p:txBody>
        </p:sp>
      </p:grpSp>
      <p:sp>
        <p:nvSpPr>
          <p:cNvPr id="300" name="직사각형 299"/>
          <p:cNvSpPr/>
          <p:nvPr/>
        </p:nvSpPr>
        <p:spPr>
          <a:xfrm>
            <a:off x="8151919" y="1901179"/>
            <a:ext cx="149620" cy="1308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1" name="TextBox 300"/>
          <p:cNvSpPr txBox="1"/>
          <p:nvPr/>
        </p:nvSpPr>
        <p:spPr>
          <a:xfrm>
            <a:off x="8260285" y="1846082"/>
            <a:ext cx="11364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  <a:latin typeface="LG스마트체 Regular" panose="020B0600000101010101" pitchFamily="50" charset="-127"/>
                <a:ea typeface="LG스마트체 Regular" panose="020B0600000101010101" pitchFamily="50" charset="-127"/>
              </a:rPr>
              <a:t>Refresh Hold</a:t>
            </a:r>
            <a:endParaRPr lang="ko-KR" altLang="en-US" sz="1100" dirty="0">
              <a:solidFill>
                <a:schemeClr val="bg1"/>
              </a:solidFill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14" name="직사각형 313"/>
          <p:cNvSpPr/>
          <p:nvPr/>
        </p:nvSpPr>
        <p:spPr>
          <a:xfrm>
            <a:off x="2194503" y="2899014"/>
            <a:ext cx="1306061" cy="2264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  <a:latin typeface="Arial Narrow" panose="020B0606020202030204" pitchFamily="34" charset="0"/>
              </a:rPr>
              <a:t>Chipping Pinhole</a:t>
            </a:r>
          </a:p>
        </p:txBody>
      </p:sp>
      <p:cxnSp>
        <p:nvCxnSpPr>
          <p:cNvPr id="311" name="직선 화살표 연결선 310"/>
          <p:cNvCxnSpPr/>
          <p:nvPr/>
        </p:nvCxnSpPr>
        <p:spPr>
          <a:xfrm flipH="1" flipV="1">
            <a:off x="2070290" y="2784907"/>
            <a:ext cx="123113" cy="13024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5" name="실행 단추: 홈 314">
            <a:hlinkClick r:id="rId6" action="ppaction://hlinksldjump" highlightClick="1"/>
          </p:cNvPr>
          <p:cNvSpPr/>
          <p:nvPr/>
        </p:nvSpPr>
        <p:spPr>
          <a:xfrm>
            <a:off x="9352763" y="353573"/>
            <a:ext cx="201600" cy="201600"/>
          </a:xfrm>
          <a:prstGeom prst="actionButtonHome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16" name="직사각형 315"/>
          <p:cNvSpPr/>
          <p:nvPr/>
        </p:nvSpPr>
        <p:spPr>
          <a:xfrm>
            <a:off x="1649506" y="2587991"/>
            <a:ext cx="2160494" cy="743541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7" name="TextBox 316"/>
          <p:cNvSpPr txBox="1"/>
          <p:nvPr/>
        </p:nvSpPr>
        <p:spPr>
          <a:xfrm>
            <a:off x="4774574" y="6627344"/>
            <a:ext cx="3674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1 / 7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98615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9382" y="-8317"/>
            <a:ext cx="91439" cy="590208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5636" y="220872"/>
            <a:ext cx="875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보조</a:t>
            </a:r>
            <a:r>
              <a:rPr lang="en-US" altLang="ko-KR" sz="2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. Vision </a:t>
            </a:r>
            <a:r>
              <a:rPr lang="ko-KR" altLang="en-US" sz="2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검사기 외관 불량 항목 정의</a:t>
            </a:r>
            <a:endParaRPr lang="ko-KR" altLang="en-US" sz="1500" b="1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21225482"/>
              </p:ext>
            </p:extLst>
          </p:nvPr>
        </p:nvGraphicFramePr>
        <p:xfrm>
          <a:off x="523875" y="796926"/>
          <a:ext cx="9058275" cy="5963133"/>
        </p:xfrm>
        <a:graphic>
          <a:graphicData uri="http://schemas.openxmlformats.org/drawingml/2006/table">
            <a:tbl>
              <a:tblPr/>
              <a:tblGrid>
                <a:gridCol w="247650">
                  <a:extLst>
                    <a:ext uri="{9D8B030D-6E8A-4147-A177-3AD203B41FA5}">
                      <a16:colId xmlns:a16="http://schemas.microsoft.com/office/drawing/2014/main" xmlns="" val="2065402296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xmlns="" val="2951907852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xmlns="" val="2901152162"/>
                    </a:ext>
                  </a:extLst>
                </a:gridCol>
                <a:gridCol w="616008">
                  <a:extLst>
                    <a:ext uri="{9D8B030D-6E8A-4147-A177-3AD203B41FA5}">
                      <a16:colId xmlns:a16="http://schemas.microsoft.com/office/drawing/2014/main" xmlns="" val="1152308647"/>
                    </a:ext>
                  </a:extLst>
                </a:gridCol>
                <a:gridCol w="260292">
                  <a:extLst>
                    <a:ext uri="{9D8B030D-6E8A-4147-A177-3AD203B41FA5}">
                      <a16:colId xmlns:a16="http://schemas.microsoft.com/office/drawing/2014/main" xmlns="" val="530863993"/>
                    </a:ext>
                  </a:extLst>
                </a:gridCol>
                <a:gridCol w="933450">
                  <a:extLst>
                    <a:ext uri="{9D8B030D-6E8A-4147-A177-3AD203B41FA5}">
                      <a16:colId xmlns:a16="http://schemas.microsoft.com/office/drawing/2014/main" xmlns="" val="1455524782"/>
                    </a:ext>
                  </a:extLst>
                </a:gridCol>
                <a:gridCol w="1075632">
                  <a:extLst>
                    <a:ext uri="{9D8B030D-6E8A-4147-A177-3AD203B41FA5}">
                      <a16:colId xmlns:a16="http://schemas.microsoft.com/office/drawing/2014/main" xmlns="" val="199865399"/>
                    </a:ext>
                  </a:extLst>
                </a:gridCol>
                <a:gridCol w="4744143">
                  <a:extLst>
                    <a:ext uri="{9D8B030D-6E8A-4147-A177-3AD203B41FA5}">
                      <a16:colId xmlns:a16="http://schemas.microsoft.com/office/drawing/2014/main" xmlns="" val="1374233691"/>
                    </a:ext>
                  </a:extLst>
                </a:gridCol>
              </a:tblGrid>
              <a:tr h="21350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No</a:t>
                      </a:r>
                    </a:p>
                  </a:txBody>
                  <a:tcPr marL="6408" marR="6408" marT="6408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공정</a:t>
                      </a:r>
                    </a:p>
                  </a:txBody>
                  <a:tcPr marL="6408" marR="6408" marT="6408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비전</a:t>
                      </a:r>
                    </a:p>
                  </a:txBody>
                  <a:tcPr marL="6408" marR="6408" marT="6408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코드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6408" marR="6408" marT="6408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검사 항목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KOR.)</a:t>
                      </a:r>
                    </a:p>
                  </a:txBody>
                  <a:tcPr marL="6408" marR="6408" marT="6408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검사 항목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ENG.)</a:t>
                      </a:r>
                    </a:p>
                  </a:txBody>
                  <a:tcPr marL="6408" marR="6408" marT="6408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불량 정의 및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Remark</a:t>
                      </a:r>
                    </a:p>
                  </a:txBody>
                  <a:tcPr marL="6408" marR="6408" marT="6408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03227605"/>
                  </a:ext>
                </a:extLst>
              </a:tr>
              <a:tr h="21350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공통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LINE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라인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Line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거분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재응집물 또는 이물 등에 의하여 선형태로 긁히거나 코팅이 되지 않는 현상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9870527"/>
                  </a:ext>
                </a:extLst>
              </a:tr>
              <a:tr h="21350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공통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PINH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핀홀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Pinhole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국부적으로 코팅이 안 되어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 Foil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이 핀홀 형태로 노출된 현상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08232075"/>
                  </a:ext>
                </a:extLst>
              </a:tr>
              <a:tr h="21350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공통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CHIP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파인 핀홀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Chipping Pinhole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Shim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마모 등에 의한 코팅면 파임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38503278"/>
                  </a:ext>
                </a:extLst>
              </a:tr>
              <a:tr h="21350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공통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CRAT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분화구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Crater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표면 장력이 낮은 액상 이물 유입에 의하여 전극 표면이 함몰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기포 터짐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된 현상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66959139"/>
                  </a:ext>
                </a:extLst>
              </a:tr>
              <a:tr h="21350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공통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CRCK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크랙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Crack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코팅 후 과건조 발생으로 표면이 불특정한 방향으로 갈라지는 현상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0113472"/>
                  </a:ext>
                </a:extLst>
              </a:tr>
              <a:tr h="21350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공통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SFDF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표면불량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Surface Defect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 표면에 발생된 정의되지 않은 불량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13244889"/>
                  </a:ext>
                </a:extLst>
              </a:tr>
              <a:tr h="21350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7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공통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PRTS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돌출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Protrusion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 표면이 주변보다 높아 전극이 돌출된 현상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68308975"/>
                  </a:ext>
                </a:extLst>
              </a:tr>
              <a:tr h="21350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공통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PINC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핀홀성 분화구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Pinhole Crater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핀홀 형태로 전극 표면이 함몰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기포터짐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된 현상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56835426"/>
                  </a:ext>
                </a:extLst>
              </a:tr>
              <a:tr h="21350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9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공통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EDGL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경계 라인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Edge Line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 경계부에 발생된 라인불량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02865458"/>
                  </a:ext>
                </a:extLst>
              </a:tr>
              <a:tr h="21350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공통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BIGL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거대 라인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Big Line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 경계부에 크게 발생된 라인불량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71121212"/>
                  </a:ext>
                </a:extLst>
              </a:tr>
              <a:tr h="21350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공통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CWRK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코팅부 주름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Coating Wrinkle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 코팅부가 미세하게 접히거나 주름진 형태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07455802"/>
                  </a:ext>
                </a:extLst>
              </a:tr>
              <a:tr h="21350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공통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HWRK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열주름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Heated Wrinkle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건조 과정에서 주름 발생한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Foil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위에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Slurry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가 얇게 코팅되어 발생하는 직선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곡선 형태 줄무늬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42332329"/>
                  </a:ext>
                </a:extLst>
              </a:tr>
              <a:tr h="21350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공통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SCRT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긁힘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Scratch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Roll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오염에 의한 전극 표면에 발생한 직선 형태의 긁힘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86453544"/>
                  </a:ext>
                </a:extLst>
              </a:tr>
              <a:tr h="21350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14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공통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NOCT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미코팅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None Coating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외부 영향에 의하여 코팅층의 일부가 미코팅되는 현상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46087533"/>
                  </a:ext>
                </a:extLst>
              </a:tr>
              <a:tr h="21350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15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공통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DENT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찍힘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Dent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거분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재응집물 또는 이물 등에 의하여 표면에 찍힘 발생된 현상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80222959"/>
                  </a:ext>
                </a:extLst>
              </a:tr>
              <a:tr h="21350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16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공통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ISLD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아일랜드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Island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무지부에 슬러리가 튀어서 묻는 형태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03875487"/>
                  </a:ext>
                </a:extLst>
              </a:tr>
              <a:tr h="21350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17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공통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DRAG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드래그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Drag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코팅 경계선이 끌리는 형태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71567844"/>
                  </a:ext>
                </a:extLst>
              </a:tr>
              <a:tr h="21350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18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공통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PWRK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무지부 주름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Plain Wrinkle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 미코팅부가 미세하게 접히거나 주름진 형태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86491394"/>
                  </a:ext>
                </a:extLst>
              </a:tr>
              <a:tr h="21350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19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공통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PPNH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무지부 핀홀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Plain Pinhole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무지부에 발생된 핀홀 불량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03529420"/>
                  </a:ext>
                </a:extLst>
              </a:tr>
              <a:tr h="21350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20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공통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PDMG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무지부 뜯김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Plain Damage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미코팅부 뜸김 등 손상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현재 검사기 구분 불가로 검사기 대응 후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반영 예정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308293"/>
                  </a:ext>
                </a:extLst>
              </a:tr>
              <a:tr h="21350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21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공통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INLN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절연 라인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Insulation Line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절연부에 발생된 라인 불량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절연코팅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유지부간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Gap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및 직선 형태의 긁힘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95153504"/>
                  </a:ext>
                </a:extLst>
              </a:tr>
              <a:tr h="21350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22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공통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INPH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절연 핀홀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Insulation Pinhole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절연부에 발생된 핀홀 불량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98323191"/>
                  </a:ext>
                </a:extLst>
              </a:tr>
              <a:tr h="21350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23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공통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INID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절연 아일랜드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Insulation Island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절연부에 슬러리가 튀어서 묻는 형태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37792480"/>
                  </a:ext>
                </a:extLst>
              </a:tr>
              <a:tr h="21350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24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공통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INDM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절연 뜯김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Insulation Damage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절연부 뜸김 등 손상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현재 검사기 구분 불가로 검사기 대응 후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반영 예정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36580768"/>
                  </a:ext>
                </a:extLst>
              </a:tr>
              <a:tr h="21350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25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공통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INGP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절연 갭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Insulation Gap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절연코팅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&amp;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양극간 오버랩 되지 않고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Gap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발생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0572247"/>
                  </a:ext>
                </a:extLst>
              </a:tr>
              <a:tr h="21350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26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공통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CNTT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연결테이프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Connection Tape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연결테이프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유입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67700902"/>
                  </a:ext>
                </a:extLst>
              </a:tr>
            </a:tbl>
          </a:graphicData>
        </a:graphic>
      </p:graphicFrame>
      <p:sp>
        <p:nvSpPr>
          <p:cNvPr id="6" name="실행 단추: 홈 5">
            <a:hlinkClick r:id="rId2" action="ppaction://hlinksldjump" highlightClick="1"/>
          </p:cNvPr>
          <p:cNvSpPr/>
          <p:nvPr/>
        </p:nvSpPr>
        <p:spPr>
          <a:xfrm>
            <a:off x="9352763" y="353573"/>
            <a:ext cx="201600" cy="201600"/>
          </a:xfrm>
          <a:prstGeom prst="actionButtonHome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74574" y="6627344"/>
            <a:ext cx="3674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2 / 7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75404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9382" y="-8317"/>
            <a:ext cx="91439" cy="590208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5636" y="220872"/>
            <a:ext cx="875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보조</a:t>
            </a:r>
            <a:r>
              <a:rPr lang="en-US" altLang="ko-KR" sz="2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. Vision </a:t>
            </a:r>
            <a:r>
              <a:rPr lang="ko-KR" altLang="en-US" sz="2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검사기 외관 불량 항목 정의</a:t>
            </a:r>
            <a:endParaRPr lang="ko-KR" altLang="en-US" sz="1500" b="1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223149084"/>
              </p:ext>
            </p:extLst>
          </p:nvPr>
        </p:nvGraphicFramePr>
        <p:xfrm>
          <a:off x="523875" y="796926"/>
          <a:ext cx="9058275" cy="6292464"/>
        </p:xfrm>
        <a:graphic>
          <a:graphicData uri="http://schemas.openxmlformats.org/drawingml/2006/table">
            <a:tbl>
              <a:tblPr/>
              <a:tblGrid>
                <a:gridCol w="247650">
                  <a:extLst>
                    <a:ext uri="{9D8B030D-6E8A-4147-A177-3AD203B41FA5}">
                      <a16:colId xmlns:a16="http://schemas.microsoft.com/office/drawing/2014/main" xmlns="" val="2065402296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xmlns="" val="2951907852"/>
                    </a:ext>
                  </a:extLst>
                </a:gridCol>
                <a:gridCol w="590550">
                  <a:extLst>
                    <a:ext uri="{9D8B030D-6E8A-4147-A177-3AD203B41FA5}">
                      <a16:colId xmlns:a16="http://schemas.microsoft.com/office/drawing/2014/main" xmlns="" val="2901152162"/>
                    </a:ext>
                  </a:extLst>
                </a:gridCol>
                <a:gridCol w="616008">
                  <a:extLst>
                    <a:ext uri="{9D8B030D-6E8A-4147-A177-3AD203B41FA5}">
                      <a16:colId xmlns:a16="http://schemas.microsoft.com/office/drawing/2014/main" xmlns="" val="1152308647"/>
                    </a:ext>
                  </a:extLst>
                </a:gridCol>
                <a:gridCol w="260292">
                  <a:extLst>
                    <a:ext uri="{9D8B030D-6E8A-4147-A177-3AD203B41FA5}">
                      <a16:colId xmlns:a16="http://schemas.microsoft.com/office/drawing/2014/main" xmlns="" val="530863993"/>
                    </a:ext>
                  </a:extLst>
                </a:gridCol>
                <a:gridCol w="1443817">
                  <a:extLst>
                    <a:ext uri="{9D8B030D-6E8A-4147-A177-3AD203B41FA5}">
                      <a16:colId xmlns:a16="http://schemas.microsoft.com/office/drawing/2014/main" xmlns="" val="1455524782"/>
                    </a:ext>
                  </a:extLst>
                </a:gridCol>
                <a:gridCol w="1255222">
                  <a:extLst>
                    <a:ext uri="{9D8B030D-6E8A-4147-A177-3AD203B41FA5}">
                      <a16:colId xmlns:a16="http://schemas.microsoft.com/office/drawing/2014/main" xmlns="" val="199865399"/>
                    </a:ext>
                  </a:extLst>
                </a:gridCol>
                <a:gridCol w="4054186">
                  <a:extLst>
                    <a:ext uri="{9D8B030D-6E8A-4147-A177-3AD203B41FA5}">
                      <a16:colId xmlns:a16="http://schemas.microsoft.com/office/drawing/2014/main" xmlns="" val="1374233691"/>
                    </a:ext>
                  </a:extLst>
                </a:gridCol>
              </a:tblGrid>
              <a:tr h="20983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No</a:t>
                      </a:r>
                    </a:p>
                  </a:txBody>
                  <a:tcPr marL="6408" marR="6408" marT="6408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공정</a:t>
                      </a:r>
                    </a:p>
                  </a:txBody>
                  <a:tcPr marL="6408" marR="6408" marT="6408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비전</a:t>
                      </a:r>
                    </a:p>
                  </a:txBody>
                  <a:tcPr marL="6408" marR="6408" marT="6408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코드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6408" marR="6408" marT="6408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검사 항목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KOR.)</a:t>
                      </a:r>
                    </a:p>
                  </a:txBody>
                  <a:tcPr marL="6408" marR="6408" marT="6408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검사 항목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ENG.)</a:t>
                      </a:r>
                    </a:p>
                  </a:txBody>
                  <a:tcPr marL="6408" marR="6408" marT="6408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불량 정의 및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Remark</a:t>
                      </a:r>
                    </a:p>
                  </a:txBody>
                  <a:tcPr marL="6408" marR="6408" marT="6408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03227605"/>
                  </a:ext>
                </a:extLst>
              </a:tr>
              <a:tr h="20983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27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공통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DKLN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다크 라인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Dark Line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Coating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공정에서 발생하는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Crack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혹은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Scratch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9870527"/>
                  </a:ext>
                </a:extLst>
              </a:tr>
              <a:tr h="20983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28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공통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INNC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절연 미코팅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NonInsulation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절연이 코팅 되지 않거나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검사기에서 절연부로 인식되지 않은 경우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08232075"/>
                  </a:ext>
                </a:extLst>
              </a:tr>
              <a:tr h="20983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29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공통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NGTG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NG Tag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NG Tag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코팅 공정 라벨 부착 여부를 모니터링하기 위한 가상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Code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38503278"/>
                  </a:ext>
                </a:extLst>
              </a:tr>
              <a:tr h="20983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30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공통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MSMT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미스매치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Mismatch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미스매치 치수 불량 발생 시 해당 이미지 남기기 위한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Code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66959139"/>
                  </a:ext>
                </a:extLst>
              </a:tr>
              <a:tr h="20983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31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공통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INWD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절연 폭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Insulation Width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절연 치수 불량 발생 시 해당 이미지 남기기 위한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Code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0113472"/>
                  </a:ext>
                </a:extLst>
              </a:tr>
              <a:tr h="20983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32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공통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OLWD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오버레이 폭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Overlay Width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오버레이 치수 불량 발생 시 해당 이미지 남기기 위한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Code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13244889"/>
                  </a:ext>
                </a:extLst>
              </a:tr>
              <a:tr h="20983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33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공통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WAVE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너울 불량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Wave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미코팅부 너울 불량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68308975"/>
                  </a:ext>
                </a:extLst>
              </a:tr>
              <a:tr h="20983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34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공통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FLPH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포일 핀홀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Foil Pinhole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미코팅부 천공 불량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탭프레스 모델 전용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56835426"/>
                  </a:ext>
                </a:extLst>
              </a:tr>
              <a:tr h="30892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35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공통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IPTO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이미지 처리 오류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Image Processing</a:t>
                      </a:r>
                    </a:p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Time over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패턴 내 불량 다발로 인해 처리되지 않은 경우 경고를 위한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Code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02865458"/>
                  </a:ext>
                </a:extLst>
              </a:tr>
              <a:tr h="20983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36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공통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SMCR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1~5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사이즈 미만 분화구 불량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Small Crater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1meter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내에 설정된 사이즈 초과의 불량이 설정된 개수 초과시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NG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71121212"/>
                  </a:ext>
                </a:extLst>
              </a:tr>
              <a:tr h="20983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37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공통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SMPH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1~5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사이즈 미만 핀홀 불량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Small Pinhole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1meter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내에 설정된 사이즈 초과의 불량이 설정된 개수 초과시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NG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07455802"/>
                  </a:ext>
                </a:extLst>
              </a:tr>
              <a:tr h="20983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38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공통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SMID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1~5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사이즈 미만 아일랜드 불량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Small Island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1meter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내에 설정된 사이즈 초과의 불량이 설정된 개수 초과시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NG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42332329"/>
                  </a:ext>
                </a:extLst>
              </a:tr>
              <a:tr h="20983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39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공통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RPDF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반복 불량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Repeat Defect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동일한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X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축에 설정된 불량 수량 초과 발생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86453544"/>
                  </a:ext>
                </a:extLst>
              </a:tr>
              <a:tr h="20983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40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공통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SMDT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1~5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사이즈 미만 덴트 불량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Small Dent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1meter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내에 설정된 사이즈 초과의 불량이 설정된 개수 초과시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NG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46087533"/>
                  </a:ext>
                </a:extLst>
              </a:tr>
              <a:tr h="20983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41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공통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SMHN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1~5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사이즈 미만 열주름 불량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Small Heated Line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1meter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내에 설정된 사이즈 초과의 불량이 설정된 개수 초과시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NG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80222959"/>
                  </a:ext>
                </a:extLst>
              </a:tr>
              <a:tr h="20983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42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공통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SMPS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1~5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사이즈 미만 돌출 불량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Small Protrusion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1meter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내에 설정된 사이즈 초과의 불량이 설정된 개수 초과시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NG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03875487"/>
                  </a:ext>
                </a:extLst>
              </a:tr>
              <a:tr h="20983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43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공통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SMST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1~5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사이즈 미만 스크래치 불량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Small Scratch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1meter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내에 설정된 사이즈 초과의 불량이 설정된 개수 초과시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NG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71567844"/>
                  </a:ext>
                </a:extLst>
              </a:tr>
              <a:tr h="20983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44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공통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FLTR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포일 찢어짐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Foil Torn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포일 찢어짐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탭프레스 모델 전용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86491394"/>
                  </a:ext>
                </a:extLst>
              </a:tr>
              <a:tr h="20983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45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N&amp;D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N&amp;D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TBDT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탭 변형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Tab Deformation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탭이 없거나 접힘 및 찢어짐의 탭 형상 불량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03529420"/>
                  </a:ext>
                </a:extLst>
              </a:tr>
              <a:tr h="20983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46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N&amp;D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N&amp;D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CNTT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연결테이프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Connection Tape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 연결테이프 유입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308293"/>
                  </a:ext>
                </a:extLst>
              </a:tr>
              <a:tr h="20983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47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N&amp;D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N&amp;D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PINH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핀홀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Pinhole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국부적으로 코팅이 안 되어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 Foil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이 노출된 현상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95153504"/>
                  </a:ext>
                </a:extLst>
              </a:tr>
              <a:tr h="20983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48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N&amp;D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N&amp;D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PRTS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돌출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Protrusion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 표면이 주변보다 높아 전극이 돌출된 현상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98323191"/>
                  </a:ext>
                </a:extLst>
              </a:tr>
              <a:tr h="20983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49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N&amp;D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N&amp;D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CRAT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분화구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Crater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표면 장력이 낮은 액상 이물 유입에 의하여 전극 표면이 함몰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기포 터짐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된 현상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37792480"/>
                  </a:ext>
                </a:extLst>
              </a:tr>
              <a:tr h="20983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50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N&amp;D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N&amp;D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DENT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찍힘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Dent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거분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재응집물 또는 이물 등에 의하여 외부로부터 찍힘이 발생하는 현상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36580768"/>
                  </a:ext>
                </a:extLst>
              </a:tr>
              <a:tr h="20983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51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N&amp;D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N&amp;D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LINE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라인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Line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거분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재응집물 또는 이물 등에 의하여 선형태로 긁히거나 코팅이 되지 않는 현상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0572247"/>
                  </a:ext>
                </a:extLst>
              </a:tr>
              <a:tr h="20983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52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N&amp;D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N&amp;D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SCRT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긁힘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Scratch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Roll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오염에 의한 전극 표면에 발생한 직선 형태의 긁힘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67700902"/>
                  </a:ext>
                </a:extLst>
              </a:tr>
            </a:tbl>
          </a:graphicData>
        </a:graphic>
      </p:graphicFrame>
      <p:sp>
        <p:nvSpPr>
          <p:cNvPr id="6" name="실행 단추: 홈 5">
            <a:hlinkClick r:id="rId2" action="ppaction://hlinksldjump" highlightClick="1"/>
          </p:cNvPr>
          <p:cNvSpPr/>
          <p:nvPr/>
        </p:nvSpPr>
        <p:spPr>
          <a:xfrm>
            <a:off x="9352763" y="353573"/>
            <a:ext cx="201600" cy="201600"/>
          </a:xfrm>
          <a:prstGeom prst="actionButtonHome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74574" y="6627344"/>
            <a:ext cx="3674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3 / 7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24834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9382" y="-8317"/>
            <a:ext cx="91439" cy="590208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5636" y="220872"/>
            <a:ext cx="875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보조</a:t>
            </a:r>
            <a:r>
              <a:rPr lang="en-US" altLang="ko-KR" sz="2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. Vision </a:t>
            </a:r>
            <a:r>
              <a:rPr lang="ko-KR" altLang="en-US" sz="2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검사기 외관 불량 항목 정의</a:t>
            </a:r>
            <a:endParaRPr lang="ko-KR" altLang="en-US" sz="1500" b="1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093997574"/>
              </p:ext>
            </p:extLst>
          </p:nvPr>
        </p:nvGraphicFramePr>
        <p:xfrm>
          <a:off x="523875" y="796927"/>
          <a:ext cx="9057600" cy="6274248"/>
        </p:xfrm>
        <a:graphic>
          <a:graphicData uri="http://schemas.openxmlformats.org/drawingml/2006/table">
            <a:tbl>
              <a:tblPr/>
              <a:tblGrid>
                <a:gridCol w="254958">
                  <a:extLst>
                    <a:ext uri="{9D8B030D-6E8A-4147-A177-3AD203B41FA5}">
                      <a16:colId xmlns:a16="http://schemas.microsoft.com/office/drawing/2014/main" xmlns="" val="2065402296"/>
                    </a:ext>
                  </a:extLst>
                </a:gridCol>
                <a:gridCol w="607976">
                  <a:extLst>
                    <a:ext uri="{9D8B030D-6E8A-4147-A177-3AD203B41FA5}">
                      <a16:colId xmlns:a16="http://schemas.microsoft.com/office/drawing/2014/main" xmlns="" val="2951907852"/>
                    </a:ext>
                  </a:extLst>
                </a:gridCol>
                <a:gridCol w="607976">
                  <a:extLst>
                    <a:ext uri="{9D8B030D-6E8A-4147-A177-3AD203B41FA5}">
                      <a16:colId xmlns:a16="http://schemas.microsoft.com/office/drawing/2014/main" xmlns="" val="2901152162"/>
                    </a:ext>
                  </a:extLst>
                </a:gridCol>
                <a:gridCol w="634186">
                  <a:extLst>
                    <a:ext uri="{9D8B030D-6E8A-4147-A177-3AD203B41FA5}">
                      <a16:colId xmlns:a16="http://schemas.microsoft.com/office/drawing/2014/main" xmlns="" val="1152308647"/>
                    </a:ext>
                  </a:extLst>
                </a:gridCol>
                <a:gridCol w="1486422">
                  <a:extLst>
                    <a:ext uri="{9D8B030D-6E8A-4147-A177-3AD203B41FA5}">
                      <a16:colId xmlns:a16="http://schemas.microsoft.com/office/drawing/2014/main" xmlns="" val="1455524782"/>
                    </a:ext>
                  </a:extLst>
                </a:gridCol>
                <a:gridCol w="1395945">
                  <a:extLst>
                    <a:ext uri="{9D8B030D-6E8A-4147-A177-3AD203B41FA5}">
                      <a16:colId xmlns:a16="http://schemas.microsoft.com/office/drawing/2014/main" xmlns="" val="199865399"/>
                    </a:ext>
                  </a:extLst>
                </a:gridCol>
                <a:gridCol w="4070137">
                  <a:extLst>
                    <a:ext uri="{9D8B030D-6E8A-4147-A177-3AD203B41FA5}">
                      <a16:colId xmlns:a16="http://schemas.microsoft.com/office/drawing/2014/main" xmlns="" val="1374233691"/>
                    </a:ext>
                  </a:extLst>
                </a:gridCol>
              </a:tblGrid>
              <a:tr h="15166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No</a:t>
                      </a:r>
                    </a:p>
                  </a:txBody>
                  <a:tcPr marL="6408" marR="6408" marT="6408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공정</a:t>
                      </a:r>
                    </a:p>
                  </a:txBody>
                  <a:tcPr marL="6408" marR="6408" marT="6408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비전</a:t>
                      </a:r>
                    </a:p>
                  </a:txBody>
                  <a:tcPr marL="6408" marR="6408" marT="6408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코드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6408" marR="6408" marT="6408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검사 항목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KOR.)</a:t>
                      </a:r>
                    </a:p>
                  </a:txBody>
                  <a:tcPr marL="6408" marR="6408" marT="6408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검사 항목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ENG.)</a:t>
                      </a:r>
                    </a:p>
                  </a:txBody>
                  <a:tcPr marL="6408" marR="6408" marT="6408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불량 정의 및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Remark</a:t>
                      </a:r>
                    </a:p>
                  </a:txBody>
                  <a:tcPr marL="6408" marR="6408" marT="6408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03227605"/>
                  </a:ext>
                </a:extLst>
              </a:tr>
              <a:tr h="20911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53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N&amp;D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N&amp;D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CWRK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코팅부 주름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Coating Wrinkle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 코팅부가 미세하게 접히거나 주름진 형태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9870527"/>
                  </a:ext>
                </a:extLst>
              </a:tr>
              <a:tr h="20911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54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N&amp;D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N&amp;D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PWRK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무지부 주름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Plain Wrinkle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 미코팅부가 미세하게 접히거나 주름진 형태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08232075"/>
                  </a:ext>
                </a:extLst>
              </a:tr>
              <a:tr h="30018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55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N&amp;D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N&amp;D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HWRK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열주름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Heated Wrinkle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건조 과정에서 주름 발생한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Foil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위에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Slurry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가 얇게 코팅되어 발생하는 직선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곡선 형태 줄무늬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38503278"/>
                  </a:ext>
                </a:extLst>
              </a:tr>
              <a:tr h="20911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56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N&amp;D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N&amp;D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CRCK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크랙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Crack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코팅 후 과건조 발생으로 표면이 불특정한 방향으로 갈라지는 현상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66959139"/>
                  </a:ext>
                </a:extLst>
              </a:tr>
              <a:tr h="20911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57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N&amp;D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N&amp;D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NGTG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NG Tag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NG Tag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NG Tag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수량이 허용 한도 이상인 현상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0113472"/>
                  </a:ext>
                </a:extLst>
              </a:tr>
              <a:tr h="20911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58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N&amp;D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N&amp;D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INPH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절연 핀홀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Insulation Pinhole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절연부에 발생된 핀홀 불량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13244889"/>
                  </a:ext>
                </a:extLst>
              </a:tr>
              <a:tr h="20911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59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N&amp;D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N&amp;D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INLN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절연 라인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Insulation Line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절연부에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발생된 라인 불량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절연코팅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유지부간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Gap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및 직선 형태의 긁힘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68308975"/>
                  </a:ext>
                </a:extLst>
              </a:tr>
              <a:tr h="20911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60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N&amp;D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N&amp;D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INID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절연 아일랜드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Insulation Island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절연부에 슬러리가 튀어서 묻는 형태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56835426"/>
                  </a:ext>
                </a:extLst>
              </a:tr>
              <a:tr h="20911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61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N&amp;D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N&amp;D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TBBR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탭버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Tab Burr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슬리팅 나이프에 의해 외부 데미지를 받아 탭부에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Burr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가 발생하는 현상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02865458"/>
                  </a:ext>
                </a:extLst>
              </a:tr>
              <a:tr h="20911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62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N&amp;D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N&amp;D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NOCT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미코팅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None Coating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외부 영향에 의하여 코팅층의 일부가 미코팅되는 현상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노칭경계부 탈리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71121212"/>
                  </a:ext>
                </a:extLst>
              </a:tr>
              <a:tr h="20911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63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N&amp;D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N&amp;D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SCRP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스크랩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Scrap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Foi Scrap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등 공정이물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07455802"/>
                  </a:ext>
                </a:extLst>
              </a:tr>
              <a:tr h="20911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64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Lami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HABCHI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TCAA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상단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양극이물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Anode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Top-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Cathod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-Anode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Top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부분 양극이물이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Anode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에 위치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 탈리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42332329"/>
                  </a:ext>
                </a:extLst>
              </a:tr>
              <a:tr h="20911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65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Lami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HABCHI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TCSS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상단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양극이물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Sepa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Top-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Cathod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-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Sepa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Top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부분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양극이물이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Sepa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에 위치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탈리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86453544"/>
                  </a:ext>
                </a:extLst>
              </a:tr>
              <a:tr h="20911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66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Lami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HABCHI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TCAS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상단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양극이물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Anode-</a:t>
                      </a:r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Sepa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Top-Anode-Anode-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Sepa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Top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부분 양극이물이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Anode-Sepa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에 걸쳐 위치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 탈리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46087533"/>
                  </a:ext>
                </a:extLst>
              </a:tr>
              <a:tr h="20911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67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Lami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HABCHI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TASS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상단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음극이물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Sepa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Top-Anode-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Sepa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Top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부분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음극이물이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Sepa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에 위치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탈리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80222959"/>
                  </a:ext>
                </a:extLst>
              </a:tr>
              <a:tr h="20911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68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Lami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HABCHI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BCAA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하단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양극이물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Anode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Bottom-Cathode-Anode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Bottom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부분 양극이물이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Anode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에 위치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 탈리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03875487"/>
                  </a:ext>
                </a:extLst>
              </a:tr>
              <a:tr h="20911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69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Lami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HABCHI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BCSS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하단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양극이물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Sepa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Bottom-Cathode-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Sepa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Bottom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부분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양극이물이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Sepa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에 위치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탈리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71567844"/>
                  </a:ext>
                </a:extLst>
              </a:tr>
              <a:tr h="20911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70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Lami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HABCHI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BCAS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하단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양극이물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Anode-</a:t>
                      </a:r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Sepa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Bottom-Cathode-Anode-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Sepa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Bottom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부분 양극이물이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Anode-Sepa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에 걸쳐 위치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 탈리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86491394"/>
                  </a:ext>
                </a:extLst>
              </a:tr>
              <a:tr h="20911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71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Lami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HABCHI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BASS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하단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음극이물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Sepa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Bottom-Anode-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Sepa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Bottom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부분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음극이물이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Sepa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에 위치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탈리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03529420"/>
                  </a:ext>
                </a:extLst>
              </a:tr>
              <a:tr h="20911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72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FOL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GAP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CRCK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 크랙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Bicell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Crack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 깨짐 불량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308293"/>
                  </a:ext>
                </a:extLst>
              </a:tr>
              <a:tr h="30018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73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FOL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TAB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ABIM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비정상 비전 상태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Abnormal Vision Image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검사 이미지가 제대로 촬영 되지 않는 등 검사 조건에 부합하지 않는 비정상 상태</a:t>
                      </a:r>
                      <a:b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</a:b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셀 틀어짐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/ ROI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위치 벗어남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/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셀 없음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95153504"/>
                  </a:ext>
                </a:extLst>
              </a:tr>
              <a:tr h="20911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74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FOL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TAB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ABNT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Tab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완전 찢어짐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Abnormal None Tab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TAB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완전 찢어짐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98323191"/>
                  </a:ext>
                </a:extLst>
              </a:tr>
              <a:tr h="20911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75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FOL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TAB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TBOV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탭 완전 접힘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Tab Over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탭 전극 내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분리막 외부로 완전 접힘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37792480"/>
                  </a:ext>
                </a:extLst>
              </a:tr>
              <a:tr h="20911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76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FOL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TAB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TBSO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탭 일부 접힘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Shoulder Over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탭 전극 내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분리막 외부로 일부 접힘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36580768"/>
                  </a:ext>
                </a:extLst>
              </a:tr>
              <a:tr h="20911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77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FOL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TAB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TBSI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탭 내부 접힘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Shoulder Inner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탭 전극 내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분리막 내부로  탭 접힘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0572247"/>
                  </a:ext>
                </a:extLst>
              </a:tr>
              <a:tr h="20911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78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FOL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SEPA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SPTR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분리막 찢김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Sepa Torn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분리막 찢김으로 인한 전극 노출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67700902"/>
                  </a:ext>
                </a:extLst>
              </a:tr>
            </a:tbl>
          </a:graphicData>
        </a:graphic>
      </p:graphicFrame>
      <p:sp>
        <p:nvSpPr>
          <p:cNvPr id="6" name="실행 단추: 홈 5">
            <a:hlinkClick r:id="rId2" action="ppaction://hlinksldjump" highlightClick="1"/>
          </p:cNvPr>
          <p:cNvSpPr/>
          <p:nvPr/>
        </p:nvSpPr>
        <p:spPr>
          <a:xfrm>
            <a:off x="9352763" y="353573"/>
            <a:ext cx="201600" cy="201600"/>
          </a:xfrm>
          <a:prstGeom prst="actionButtonHome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74574" y="6627344"/>
            <a:ext cx="3674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4 / 7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352113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9382" y="-8317"/>
            <a:ext cx="91439" cy="590208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5636" y="220872"/>
            <a:ext cx="875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보조</a:t>
            </a:r>
            <a:r>
              <a:rPr lang="en-US" altLang="ko-KR" sz="2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. Vision </a:t>
            </a:r>
            <a:r>
              <a:rPr lang="ko-KR" altLang="en-US" sz="2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검사기 외관 불량 항목 정의</a:t>
            </a:r>
            <a:endParaRPr lang="ko-KR" altLang="en-US" sz="1500" b="1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49182073"/>
              </p:ext>
            </p:extLst>
          </p:nvPr>
        </p:nvGraphicFramePr>
        <p:xfrm>
          <a:off x="523875" y="796927"/>
          <a:ext cx="9057600" cy="6107298"/>
        </p:xfrm>
        <a:graphic>
          <a:graphicData uri="http://schemas.openxmlformats.org/drawingml/2006/table">
            <a:tbl>
              <a:tblPr/>
              <a:tblGrid>
                <a:gridCol w="254958">
                  <a:extLst>
                    <a:ext uri="{9D8B030D-6E8A-4147-A177-3AD203B41FA5}">
                      <a16:colId xmlns:a16="http://schemas.microsoft.com/office/drawing/2014/main" xmlns="" val="2065402296"/>
                    </a:ext>
                  </a:extLst>
                </a:gridCol>
                <a:gridCol w="468076">
                  <a:extLst>
                    <a:ext uri="{9D8B030D-6E8A-4147-A177-3AD203B41FA5}">
                      <a16:colId xmlns:a16="http://schemas.microsoft.com/office/drawing/2014/main" xmlns="" val="2951907852"/>
                    </a:ext>
                  </a:extLst>
                </a:gridCol>
                <a:gridCol w="798022">
                  <a:extLst>
                    <a:ext uri="{9D8B030D-6E8A-4147-A177-3AD203B41FA5}">
                      <a16:colId xmlns:a16="http://schemas.microsoft.com/office/drawing/2014/main" xmlns="" val="2901152162"/>
                    </a:ext>
                  </a:extLst>
                </a:gridCol>
                <a:gridCol w="584040">
                  <a:extLst>
                    <a:ext uri="{9D8B030D-6E8A-4147-A177-3AD203B41FA5}">
                      <a16:colId xmlns:a16="http://schemas.microsoft.com/office/drawing/2014/main" xmlns="" val="1152308647"/>
                    </a:ext>
                  </a:extLst>
                </a:gridCol>
                <a:gridCol w="1486422">
                  <a:extLst>
                    <a:ext uri="{9D8B030D-6E8A-4147-A177-3AD203B41FA5}">
                      <a16:colId xmlns:a16="http://schemas.microsoft.com/office/drawing/2014/main" xmlns="" val="1455524782"/>
                    </a:ext>
                  </a:extLst>
                </a:gridCol>
                <a:gridCol w="1395945">
                  <a:extLst>
                    <a:ext uri="{9D8B030D-6E8A-4147-A177-3AD203B41FA5}">
                      <a16:colId xmlns:a16="http://schemas.microsoft.com/office/drawing/2014/main" xmlns="" val="199865399"/>
                    </a:ext>
                  </a:extLst>
                </a:gridCol>
                <a:gridCol w="4070137">
                  <a:extLst>
                    <a:ext uri="{9D8B030D-6E8A-4147-A177-3AD203B41FA5}">
                      <a16:colId xmlns:a16="http://schemas.microsoft.com/office/drawing/2014/main" xmlns="" val="1374233691"/>
                    </a:ext>
                  </a:extLst>
                </a:gridCol>
              </a:tblGrid>
              <a:tr h="152416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No</a:t>
                      </a:r>
                    </a:p>
                  </a:txBody>
                  <a:tcPr marL="6408" marR="6408" marT="6408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공정</a:t>
                      </a:r>
                    </a:p>
                  </a:txBody>
                  <a:tcPr marL="6408" marR="6408" marT="6408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비전</a:t>
                      </a:r>
                    </a:p>
                  </a:txBody>
                  <a:tcPr marL="6408" marR="6408" marT="6408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코드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6408" marR="6408" marT="6408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검사 항목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KOR.)</a:t>
                      </a:r>
                    </a:p>
                  </a:txBody>
                  <a:tcPr marL="6408" marR="6408" marT="6408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검사 항목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ENG.)</a:t>
                      </a:r>
                    </a:p>
                  </a:txBody>
                  <a:tcPr marL="6408" marR="6408" marT="6408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불량 정의 및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Remark</a:t>
                      </a:r>
                    </a:p>
                  </a:txBody>
                  <a:tcPr marL="6408" marR="6408" marT="6408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03227605"/>
                  </a:ext>
                </a:extLst>
              </a:tr>
              <a:tr h="2089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79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FOL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SEPA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TBFD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탭 접힘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Tab Folded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탭이 분리막 안쪽으로 내부 접힘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9870527"/>
                  </a:ext>
                </a:extLst>
              </a:tr>
              <a:tr h="2089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80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FOL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SEPA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ABGR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비정상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그리퍼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Abnormal Gripper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그리퍼 유무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08232075"/>
                  </a:ext>
                </a:extLst>
              </a:tr>
              <a:tr h="2089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81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FOL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SEPA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EDCL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외곽 색상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Edge Color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분리막 외곽 색상 이상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분리막 찢김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바이셀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누락 外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38503278"/>
                  </a:ext>
                </a:extLst>
              </a:tr>
              <a:tr h="2089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82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FOL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SEPA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SFCL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표면 색상 이상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Surface Color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분리막 표면 색상 이상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분리막 찢김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바이셀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누락 外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66959139"/>
                  </a:ext>
                </a:extLst>
              </a:tr>
              <a:tr h="30167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83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FOL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Sealing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ABIM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비정상 비전 상태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Abnormal Vision Image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검사 이미지가 제대로 촬영 되지 않는 등 검사 조건에 부합하지 않는 비정상 상태</a:t>
                      </a:r>
                      <a:b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</a:b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셀 틀어짐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/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ROI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위치 벗어남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/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셀 없음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0113472"/>
                  </a:ext>
                </a:extLst>
              </a:tr>
              <a:tr h="2089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84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FOL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Sealing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SPTR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분리막 찢김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Sepa Torn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분리막 찢김으로 인한 전극 노출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13244889"/>
                  </a:ext>
                </a:extLst>
              </a:tr>
              <a:tr h="2089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85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FOL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Sealing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NOHG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실링 불량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No Height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실링 불량으로 인한 검출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68308975"/>
                  </a:ext>
                </a:extLst>
              </a:tr>
              <a:tr h="2089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86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FOL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Sealing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SMFD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작게 접힘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Small Folded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실링 접힘으로 인한 이상 검출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실링부 작게 접힘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56835426"/>
                  </a:ext>
                </a:extLst>
              </a:tr>
              <a:tr h="2089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87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FOL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Sealing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BGFD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크게 접힘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Big Folded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실링 접힘으로 인한 이상 검출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실링부 크게 접힘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02865458"/>
                  </a:ext>
                </a:extLst>
              </a:tr>
              <a:tr h="2089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88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FOL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Sealing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SDSL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측면 실링 불량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Side Sealing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측면부 실링 불량 검출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71121212"/>
                  </a:ext>
                </a:extLst>
              </a:tr>
              <a:tr h="2089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89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FOL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Sealing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SFCL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표면 색상 이상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Surface Color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내부 전극 탈리 등 이물에 의한 표면 색상 이상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07455802"/>
                  </a:ext>
                </a:extLst>
              </a:tr>
              <a:tr h="2089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90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FOL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Sealing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OTFR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꽁지빠짐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외부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OutFrame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외부 불량에 의한 꽁지빠짐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42332329"/>
                  </a:ext>
                </a:extLst>
              </a:tr>
              <a:tr h="2089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91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FOL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Sealing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CNOF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꽁지빠짐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코너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Corner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OutFrame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코너부 꽁지빠짐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86453544"/>
                  </a:ext>
                </a:extLst>
              </a:tr>
              <a:tr h="2089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92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FOL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Sealing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TBFD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탭 접힘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TAB Folded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탭이 일부 또는 전체 접힘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46087533"/>
                  </a:ext>
                </a:extLst>
              </a:tr>
              <a:tr h="301674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93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STK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공통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ABIM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비정상 비전 상태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Abnormal Vision Image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검사 이미지가 제대로 촬영 되지 않는 등 검사 조건에 부합하지 않는 비정상 상태</a:t>
                      </a:r>
                      <a:b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</a:b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셀 틀어짐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/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ROI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위치 벗어남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/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셀 없음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80222959"/>
                  </a:ext>
                </a:extLst>
              </a:tr>
              <a:tr h="2089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94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sng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STK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sng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Mono Align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sng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TBFD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sng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탭 접힘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sng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TAB Folded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sng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탭 전체 또는 일부 접힘</a:t>
                      </a:r>
                      <a:r>
                        <a:rPr lang="en-US" altLang="ko-KR" sz="1000" b="0" i="0" u="none" strike="sng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sng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유형이 있으나 별도 구분 코드 없음</a:t>
                      </a:r>
                      <a:r>
                        <a:rPr lang="en-US" altLang="ko-KR" sz="1000" b="0" i="0" u="none" strike="sng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03875487"/>
                  </a:ext>
                </a:extLst>
              </a:tr>
              <a:tr h="2089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95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sng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STK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sng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Mono Align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sng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TBTR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sng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탭 찢어짐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sng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TAB Torn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sng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탭 찢어짐 </a:t>
                      </a:r>
                      <a:r>
                        <a:rPr lang="en-US" altLang="ko-KR" sz="1000" b="0" i="0" u="none" strike="sng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sng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유형이 있으나 별도 구분 코드 없음</a:t>
                      </a:r>
                      <a:r>
                        <a:rPr lang="en-US" altLang="ko-KR" sz="1000" b="0" i="0" u="none" strike="sng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71567844"/>
                  </a:ext>
                </a:extLst>
              </a:tr>
              <a:tr h="2089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96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sng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STK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sng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Mono Align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sng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TBWR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sng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탭 구겨짐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sng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TAB Wrinkle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sng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탭 구겨짐</a:t>
                      </a:r>
                      <a:r>
                        <a:rPr lang="en-US" altLang="ko-KR" sz="1000" b="0" i="0" u="none" strike="sng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sng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유형이 있으나 별도 구분 코드 없음</a:t>
                      </a:r>
                      <a:r>
                        <a:rPr lang="en-US" altLang="ko-KR" sz="1000" b="0" i="0" u="none" strike="sng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86491394"/>
                  </a:ext>
                </a:extLst>
              </a:tr>
              <a:tr h="2089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97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STK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Mono Align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TBDF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탭 불량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TAB Defect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정의되지 않은 탭 불량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03529420"/>
                  </a:ext>
                </a:extLst>
              </a:tr>
              <a:tr h="2089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98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STK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Mono/Half Sepa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FADF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FA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불량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FA Defect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외부 검사 영역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분리막 외곽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에서의 분리막 접힘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308293"/>
                  </a:ext>
                </a:extLst>
              </a:tr>
              <a:tr h="2089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99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STK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Mono/Half Sepa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TADF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TA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불량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TA Defect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내부 검사 영역에서의 분리막 외부 표면 불량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Dark Gray Value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95153504"/>
                  </a:ext>
                </a:extLst>
              </a:tr>
              <a:tr h="2089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100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STK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Mono/Half Sepa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EADF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EA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불량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EA Defect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내부 검사 영역에서의 분리막 내부 이물 불량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전극탈리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98323191"/>
                  </a:ext>
                </a:extLst>
              </a:tr>
              <a:tr h="2089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101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STK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Mono/Half Sepa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EAWT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EA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불량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밝은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EA White Defect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내부 검사 영역에서의 분리막 내부 이물 불량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밝은 이물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37792480"/>
                  </a:ext>
                </a:extLst>
              </a:tr>
              <a:tr h="2089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102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STK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Mono/Half Sepa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EADR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EA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불량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어두운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EA Dark Defect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내부 검사 영역에서의 분리막 내부 이물 불량 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어두운 이물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36580768"/>
                  </a:ext>
                </a:extLst>
              </a:tr>
              <a:tr h="2089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103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STK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Mono/Half Sepa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EAWR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EA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불량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주름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EA Wrinkle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내부 검사 영역에서의 분리막 주름 불량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0572247"/>
                  </a:ext>
                </a:extLst>
              </a:tr>
              <a:tr h="20896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104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sng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STK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sng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Mono/Half Sepa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sng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TBFD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sng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탭 접힘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sng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TAB Folded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sng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탭 전체 또는 일부 접힘</a:t>
                      </a:r>
                      <a:r>
                        <a:rPr lang="en-US" altLang="ko-KR" sz="1000" b="0" i="0" u="none" strike="sng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sng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유형이 있으나 별도 구분 코드 없음</a:t>
                      </a:r>
                      <a:r>
                        <a:rPr lang="en-US" altLang="ko-KR" sz="1000" b="0" i="0" u="none" strike="sng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67700902"/>
                  </a:ext>
                </a:extLst>
              </a:tr>
            </a:tbl>
          </a:graphicData>
        </a:graphic>
      </p:graphicFrame>
      <p:sp>
        <p:nvSpPr>
          <p:cNvPr id="6" name="실행 단추: 홈 5">
            <a:hlinkClick r:id="rId2" action="ppaction://hlinksldjump" highlightClick="1"/>
          </p:cNvPr>
          <p:cNvSpPr/>
          <p:nvPr/>
        </p:nvSpPr>
        <p:spPr>
          <a:xfrm>
            <a:off x="9352763" y="353573"/>
            <a:ext cx="201600" cy="201600"/>
          </a:xfrm>
          <a:prstGeom prst="actionButtonHome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74574" y="6627344"/>
            <a:ext cx="3674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5 / 7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26880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9382" y="-8317"/>
            <a:ext cx="91439" cy="590208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5636" y="220872"/>
            <a:ext cx="875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보조</a:t>
            </a:r>
            <a:r>
              <a:rPr lang="en-US" altLang="ko-KR" sz="2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. Vision </a:t>
            </a:r>
            <a:r>
              <a:rPr lang="ko-KR" altLang="en-US" sz="2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검사기 외관 불량 항목 정의</a:t>
            </a:r>
            <a:endParaRPr lang="ko-KR" altLang="en-US" sz="1500" b="1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610768884"/>
              </p:ext>
            </p:extLst>
          </p:nvPr>
        </p:nvGraphicFramePr>
        <p:xfrm>
          <a:off x="523875" y="796927"/>
          <a:ext cx="9057600" cy="5912296"/>
        </p:xfrm>
        <a:graphic>
          <a:graphicData uri="http://schemas.openxmlformats.org/drawingml/2006/table">
            <a:tbl>
              <a:tblPr/>
              <a:tblGrid>
                <a:gridCol w="254958">
                  <a:extLst>
                    <a:ext uri="{9D8B030D-6E8A-4147-A177-3AD203B41FA5}">
                      <a16:colId xmlns:a16="http://schemas.microsoft.com/office/drawing/2014/main" xmlns="" val="2065402296"/>
                    </a:ext>
                  </a:extLst>
                </a:gridCol>
                <a:gridCol w="468076">
                  <a:extLst>
                    <a:ext uri="{9D8B030D-6E8A-4147-A177-3AD203B41FA5}">
                      <a16:colId xmlns:a16="http://schemas.microsoft.com/office/drawing/2014/main" xmlns="" val="2951907852"/>
                    </a:ext>
                  </a:extLst>
                </a:gridCol>
                <a:gridCol w="798022">
                  <a:extLst>
                    <a:ext uri="{9D8B030D-6E8A-4147-A177-3AD203B41FA5}">
                      <a16:colId xmlns:a16="http://schemas.microsoft.com/office/drawing/2014/main" xmlns="" val="2901152162"/>
                    </a:ext>
                  </a:extLst>
                </a:gridCol>
                <a:gridCol w="584040">
                  <a:extLst>
                    <a:ext uri="{9D8B030D-6E8A-4147-A177-3AD203B41FA5}">
                      <a16:colId xmlns:a16="http://schemas.microsoft.com/office/drawing/2014/main" xmlns="" val="1152308647"/>
                    </a:ext>
                  </a:extLst>
                </a:gridCol>
                <a:gridCol w="1486422">
                  <a:extLst>
                    <a:ext uri="{9D8B030D-6E8A-4147-A177-3AD203B41FA5}">
                      <a16:colId xmlns:a16="http://schemas.microsoft.com/office/drawing/2014/main" xmlns="" val="1455524782"/>
                    </a:ext>
                  </a:extLst>
                </a:gridCol>
                <a:gridCol w="1395945">
                  <a:extLst>
                    <a:ext uri="{9D8B030D-6E8A-4147-A177-3AD203B41FA5}">
                      <a16:colId xmlns:a16="http://schemas.microsoft.com/office/drawing/2014/main" xmlns="" val="199865399"/>
                    </a:ext>
                  </a:extLst>
                </a:gridCol>
                <a:gridCol w="4070137">
                  <a:extLst>
                    <a:ext uri="{9D8B030D-6E8A-4147-A177-3AD203B41FA5}">
                      <a16:colId xmlns:a16="http://schemas.microsoft.com/office/drawing/2014/main" xmlns="" val="1374233691"/>
                    </a:ext>
                  </a:extLst>
                </a:gridCol>
              </a:tblGrid>
              <a:tr h="1530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No</a:t>
                      </a:r>
                    </a:p>
                  </a:txBody>
                  <a:tcPr marL="6408" marR="6408" marT="6408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공정</a:t>
                      </a:r>
                    </a:p>
                  </a:txBody>
                  <a:tcPr marL="6408" marR="6408" marT="6408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비전</a:t>
                      </a:r>
                    </a:p>
                  </a:txBody>
                  <a:tcPr marL="6408" marR="6408" marT="6408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코드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6408" marR="6408" marT="6408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검사 항목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KOR.)</a:t>
                      </a:r>
                    </a:p>
                  </a:txBody>
                  <a:tcPr marL="6408" marR="6408" marT="6408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검사 항목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ENG.)</a:t>
                      </a:r>
                    </a:p>
                  </a:txBody>
                  <a:tcPr marL="6408" marR="6408" marT="6408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불량 정의 및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Remark</a:t>
                      </a:r>
                    </a:p>
                  </a:txBody>
                  <a:tcPr marL="6408" marR="6408" marT="6408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03227605"/>
                  </a:ext>
                </a:extLst>
              </a:tr>
              <a:tr h="2013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105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sng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STK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sng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Mono/Half Sepa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sng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TBTR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sng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탭 찢어짐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sng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TAB Torn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sng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탭 찢어짐 </a:t>
                      </a:r>
                      <a:r>
                        <a:rPr lang="en-US" altLang="ko-KR" sz="1000" b="0" i="0" u="none" strike="sng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sng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유형이 있으나 별도 구분 코드 없음</a:t>
                      </a:r>
                      <a:r>
                        <a:rPr lang="en-US" altLang="ko-KR" sz="1000" b="0" i="0" u="none" strike="sng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9870527"/>
                  </a:ext>
                </a:extLst>
              </a:tr>
              <a:tr h="2013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106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sng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STK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sng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Mono/Half Sepa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sng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TBWR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sng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탭 구겨짐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sng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TAB Wrinkle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sng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탭 구겨짐</a:t>
                      </a:r>
                      <a:r>
                        <a:rPr lang="en-US" altLang="ko-KR" sz="1000" b="0" i="0" u="none" strike="sng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sng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유형이 있으나 별도 구분 코드 없음</a:t>
                      </a:r>
                      <a:r>
                        <a:rPr lang="en-US" altLang="ko-KR" sz="1000" b="0" i="0" u="none" strike="sng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08232075"/>
                  </a:ext>
                </a:extLst>
              </a:tr>
              <a:tr h="2013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107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STK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Mono/Half Sepa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TBDF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탭 이상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TAB Defect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정의되지 않은 탭 불량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38503278"/>
                  </a:ext>
                </a:extLst>
              </a:tr>
              <a:tr h="2013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108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STK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Top/Back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FADF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FA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불량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FA Defect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외부 검사 영역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분리막 외곽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에서의 분리막 접힘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66959139"/>
                  </a:ext>
                </a:extLst>
              </a:tr>
              <a:tr h="29073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109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STK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Top/Back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TADF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TA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불량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TA Defect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내부 검사 영역에서의 분리막 외부 표면 불량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Dark Gray Value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0113472"/>
                  </a:ext>
                </a:extLst>
              </a:tr>
              <a:tr h="2013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110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STK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Top/Back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EADF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EA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불량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EA Defect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내부 검사 영역에서의 분리막 내부 이물 불량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13244889"/>
                  </a:ext>
                </a:extLst>
              </a:tr>
              <a:tr h="2013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111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STK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Top/Back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NOTP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테이프 누락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Non Tape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테이프 누락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68308975"/>
                  </a:ext>
                </a:extLst>
              </a:tr>
              <a:tr h="2013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112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STK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 Side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SPTR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분리막 찢김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Sepa Torn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표면 찢어짐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 노출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불량 유형 구분 없음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56835426"/>
                  </a:ext>
                </a:extLst>
              </a:tr>
              <a:tr h="30292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113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PKG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Welding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ABIM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비정상 비전 상태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Abnormal Vision Image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검사 이미지가 제대로 촬영 되지 않는 등 검사 조건에 부합하지 않는 비정상 상태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ROI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위치 벗어남 등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02865458"/>
                  </a:ext>
                </a:extLst>
              </a:tr>
              <a:tr h="2013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114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PKG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Welding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TBFD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탭 접힘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TAB Folded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탭 전체 또는 일부 접힘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71121212"/>
                  </a:ext>
                </a:extLst>
              </a:tr>
              <a:tr h="2013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115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PKG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Welding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TBCR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탭 단선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TAB Crack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용접부 혹은 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무지부 경계부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Tab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끊어짐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07455802"/>
                  </a:ext>
                </a:extLst>
              </a:tr>
              <a:tr h="2013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116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PKG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Welding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SPTR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분리막 찢김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Sepa Torn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분리막 찢김으로 인한 전극 노출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42332329"/>
                  </a:ext>
                </a:extLst>
              </a:tr>
              <a:tr h="2013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117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PKG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Welding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SPWR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분리막 주름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Sepa Wrinkle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분리막이 미세하게 접히거나 주름진 형태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86453544"/>
                  </a:ext>
                </a:extLst>
              </a:tr>
              <a:tr h="2013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118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PKG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Welding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TPSH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테이프 틀어짐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Tape Shift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테이프가 정위치에서 틀어짐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보호 테이프 이탈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46087533"/>
                  </a:ext>
                </a:extLst>
              </a:tr>
              <a:tr h="29073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119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PKG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Welding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TPUC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테이프 커버링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Tape Un-Covered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보호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Tape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가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Welding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면 전체를 덮지 못하고 노출 되는 현상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80222959"/>
                  </a:ext>
                </a:extLst>
              </a:tr>
              <a:tr h="2013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120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PKG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Welding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WKWD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약용접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Weak Welding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용접이 제대로 안되어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Lead-tab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부 단락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03875487"/>
                  </a:ext>
                </a:extLst>
              </a:tr>
              <a:tr h="2013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121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PKG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Welding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SCRP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스크랩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Scrap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탭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분리막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리드필름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레이저용접부 공정 이물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Foi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Scrap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外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71567844"/>
                  </a:ext>
                </a:extLst>
              </a:tr>
              <a:tr h="2013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122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PKG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Welding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SPTT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스패터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Spatter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용접중 떨어져 나온 입자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86491394"/>
                  </a:ext>
                </a:extLst>
              </a:tr>
              <a:tr h="2013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123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PKG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Welding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BLBD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탄흔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Black Bead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용접부 그을음 이물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003529420"/>
                  </a:ext>
                </a:extLst>
              </a:tr>
              <a:tr h="2013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124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EOL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EOL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DENT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찍힘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Dent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거분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재응집물 또는 이물 등에 의하여 외부로부터 찍힘이 발생하는 현상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2308293"/>
                  </a:ext>
                </a:extLst>
              </a:tr>
              <a:tr h="2013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125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EOL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EOL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SCRT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긁힘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Scratch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표면에 발생한 직선 형태의 긁힘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95153504"/>
                  </a:ext>
                </a:extLst>
              </a:tr>
              <a:tr h="30292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126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EOL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EOL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PRTS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돌출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Protrusion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 가루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호일가루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SRS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무기물 가루 등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공정이물로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인하여 표면이 편평하지 않음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98323191"/>
                  </a:ext>
                </a:extLst>
              </a:tr>
              <a:tr h="2013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127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EOL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EOL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CNTM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오염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Contamination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전해액 또는 다른 이물질에 의한 파우치 표면 또는 리드의 변색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오염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37792480"/>
                  </a:ext>
                </a:extLst>
              </a:tr>
              <a:tr h="2013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128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EOL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EOL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WRKL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주름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Wrinkle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파우치가 미세하게 접히거나 주름진 형태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36580768"/>
                  </a:ext>
                </a:extLst>
              </a:tr>
              <a:tr h="2013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129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EOL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EOL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DUST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이물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Dust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전극 가루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호일가루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,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SRS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무기물 가루 등 이물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0572247"/>
                  </a:ext>
                </a:extLst>
              </a:tr>
              <a:tr h="2013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130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EOL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EOL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GRPR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등급마크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Grade Printing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등급 마크 누락 및 인쇄 불량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67700902"/>
                  </a:ext>
                </a:extLst>
              </a:tr>
            </a:tbl>
          </a:graphicData>
        </a:graphic>
      </p:graphicFrame>
      <p:sp>
        <p:nvSpPr>
          <p:cNvPr id="6" name="실행 단추: 홈 5">
            <a:hlinkClick r:id="rId2" action="ppaction://hlinksldjump" highlightClick="1"/>
          </p:cNvPr>
          <p:cNvSpPr/>
          <p:nvPr/>
        </p:nvSpPr>
        <p:spPr>
          <a:xfrm>
            <a:off x="9352763" y="353573"/>
            <a:ext cx="201600" cy="201600"/>
          </a:xfrm>
          <a:prstGeom prst="actionButtonHome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74574" y="6627344"/>
            <a:ext cx="3674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6 / 7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04022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9382" y="-8317"/>
            <a:ext cx="91439" cy="590208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5636" y="220872"/>
            <a:ext cx="875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보조</a:t>
            </a:r>
            <a:r>
              <a:rPr lang="en-US" altLang="ko-KR" sz="2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. Vision </a:t>
            </a:r>
            <a:r>
              <a:rPr lang="ko-KR" altLang="en-US" sz="2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검사기 외관 불량 항목 정의</a:t>
            </a:r>
            <a:endParaRPr lang="ko-KR" altLang="en-US" sz="1500" b="1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163228805"/>
              </p:ext>
            </p:extLst>
          </p:nvPr>
        </p:nvGraphicFramePr>
        <p:xfrm>
          <a:off x="523875" y="796927"/>
          <a:ext cx="9057600" cy="2589418"/>
        </p:xfrm>
        <a:graphic>
          <a:graphicData uri="http://schemas.openxmlformats.org/drawingml/2006/table">
            <a:tbl>
              <a:tblPr/>
              <a:tblGrid>
                <a:gridCol w="254958">
                  <a:extLst>
                    <a:ext uri="{9D8B030D-6E8A-4147-A177-3AD203B41FA5}">
                      <a16:colId xmlns:a16="http://schemas.microsoft.com/office/drawing/2014/main" xmlns="" val="2065402296"/>
                    </a:ext>
                  </a:extLst>
                </a:gridCol>
                <a:gridCol w="468076">
                  <a:extLst>
                    <a:ext uri="{9D8B030D-6E8A-4147-A177-3AD203B41FA5}">
                      <a16:colId xmlns:a16="http://schemas.microsoft.com/office/drawing/2014/main" xmlns="" val="2951907852"/>
                    </a:ext>
                  </a:extLst>
                </a:gridCol>
                <a:gridCol w="798022">
                  <a:extLst>
                    <a:ext uri="{9D8B030D-6E8A-4147-A177-3AD203B41FA5}">
                      <a16:colId xmlns:a16="http://schemas.microsoft.com/office/drawing/2014/main" xmlns="" val="2901152162"/>
                    </a:ext>
                  </a:extLst>
                </a:gridCol>
                <a:gridCol w="584040">
                  <a:extLst>
                    <a:ext uri="{9D8B030D-6E8A-4147-A177-3AD203B41FA5}">
                      <a16:colId xmlns:a16="http://schemas.microsoft.com/office/drawing/2014/main" xmlns="" val="1152308647"/>
                    </a:ext>
                  </a:extLst>
                </a:gridCol>
                <a:gridCol w="1486422">
                  <a:extLst>
                    <a:ext uri="{9D8B030D-6E8A-4147-A177-3AD203B41FA5}">
                      <a16:colId xmlns:a16="http://schemas.microsoft.com/office/drawing/2014/main" xmlns="" val="1455524782"/>
                    </a:ext>
                  </a:extLst>
                </a:gridCol>
                <a:gridCol w="1395945">
                  <a:extLst>
                    <a:ext uri="{9D8B030D-6E8A-4147-A177-3AD203B41FA5}">
                      <a16:colId xmlns:a16="http://schemas.microsoft.com/office/drawing/2014/main" xmlns="" val="199865399"/>
                    </a:ext>
                  </a:extLst>
                </a:gridCol>
                <a:gridCol w="4070137">
                  <a:extLst>
                    <a:ext uri="{9D8B030D-6E8A-4147-A177-3AD203B41FA5}">
                      <a16:colId xmlns:a16="http://schemas.microsoft.com/office/drawing/2014/main" xmlns="" val="1374233691"/>
                    </a:ext>
                  </a:extLst>
                </a:gridCol>
              </a:tblGrid>
              <a:tr h="1530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No</a:t>
                      </a:r>
                    </a:p>
                  </a:txBody>
                  <a:tcPr marL="6408" marR="6408" marT="6408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공정</a:t>
                      </a:r>
                    </a:p>
                  </a:txBody>
                  <a:tcPr marL="6408" marR="6408" marT="6408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비전</a:t>
                      </a:r>
                    </a:p>
                  </a:txBody>
                  <a:tcPr marL="6408" marR="6408" marT="6408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코드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6408" marR="6408" marT="6408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검사 항목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KOR.)</a:t>
                      </a:r>
                    </a:p>
                  </a:txBody>
                  <a:tcPr marL="6408" marR="6408" marT="6408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검사 항목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ENG.)</a:t>
                      </a:r>
                    </a:p>
                  </a:txBody>
                  <a:tcPr marL="6408" marR="6408" marT="6408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불량 정의 및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Remark</a:t>
                      </a:r>
                    </a:p>
                  </a:txBody>
                  <a:tcPr marL="6408" marR="6408" marT="6408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03227605"/>
                  </a:ext>
                </a:extLst>
              </a:tr>
              <a:tr h="2013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131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EOL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EOL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ABIM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비정상 비전 상태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Abnormal Vision Image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검사 이미지가 제대로 촬영 되지 않는 등 검사 조건에 부합하지 않는 비정상 상태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ROI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위치 벗어남 등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9870527"/>
                  </a:ext>
                </a:extLst>
              </a:tr>
              <a:tr h="2013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132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EOL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EOL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TAPE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테이프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Tape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Pouch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양 옆 및 하단부 절연테이프가 규격에서 벗어남 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08232075"/>
                  </a:ext>
                </a:extLst>
              </a:tr>
              <a:tr h="2013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133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EOL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EOL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WIDT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폭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Width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폭 치수 불량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38503278"/>
                  </a:ext>
                </a:extLst>
              </a:tr>
              <a:tr h="2013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134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EOL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EOL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HEIG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높이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Height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높이 치수 불량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66959139"/>
                  </a:ext>
                </a:extLst>
              </a:tr>
              <a:tr h="29073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135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EOL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EOL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PRNT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인쇄부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Printing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바코드 인쇄 불량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0113472"/>
                  </a:ext>
                </a:extLst>
              </a:tr>
              <a:tr h="2013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136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EOL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EOL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CUTT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커팅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Cutting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파우치 끝단 커팅 불량으로 파우치 잔여물이 남아있음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13244889"/>
                  </a:ext>
                </a:extLst>
              </a:tr>
              <a:tr h="2013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137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EOL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EOL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BURR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버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Burrr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리드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엣지부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Burr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68308975"/>
                  </a:ext>
                </a:extLst>
              </a:tr>
              <a:tr h="2013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138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EOL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EOL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TORN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찢어짐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Torn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파우치 표면 찢어짐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56835426"/>
                  </a:ext>
                </a:extLst>
              </a:tr>
              <a:tr h="30292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139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EOL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EOL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DFMT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변형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Deformation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파우치 및 리드 등 형상 변형 불량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02865458"/>
                  </a:ext>
                </a:extLst>
              </a:tr>
              <a:tr h="20138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140</a:t>
                      </a: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EOL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EOL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IMSI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합산 점수 부족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Image Score Insufficiency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딥러닝 판정 시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OK Class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로 분류되었으나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OK Class Score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합산이 검사기 설정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임계값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미만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71121212"/>
                  </a:ext>
                </a:extLst>
              </a:tr>
            </a:tbl>
          </a:graphicData>
        </a:graphic>
      </p:graphicFrame>
      <p:sp>
        <p:nvSpPr>
          <p:cNvPr id="6" name="실행 단추: 홈 5">
            <a:hlinkClick r:id="rId2" action="ppaction://hlinksldjump" highlightClick="1"/>
          </p:cNvPr>
          <p:cNvSpPr/>
          <p:nvPr/>
        </p:nvSpPr>
        <p:spPr>
          <a:xfrm>
            <a:off x="9352763" y="353573"/>
            <a:ext cx="201600" cy="201600"/>
          </a:xfrm>
          <a:prstGeom prst="actionButtonHome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774574" y="6627344"/>
            <a:ext cx="3674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7 / 7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067195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523875" y="767443"/>
            <a:ext cx="8929688" cy="5932949"/>
            <a:chOff x="523875" y="281353"/>
            <a:chExt cx="8929688" cy="641903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xmlns="" id="{0A760F4B-2018-4B1A-81F0-D07DEE2A6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523875" y="287338"/>
              <a:ext cx="4199278" cy="3108244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24F4AD5F-C734-4BB9-8E86-0BA28E988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5254285" y="281353"/>
              <a:ext cx="4199278" cy="3114229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AC4A231C-9ADD-4797-96B9-DA78A7553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xmlns=""/>
                </a:ext>
              </a:extLst>
            </a:blip>
            <a:stretch>
              <a:fillRect/>
            </a:stretch>
          </p:blipFill>
          <p:spPr>
            <a:xfrm>
              <a:off x="5254285" y="3586163"/>
              <a:ext cx="4199278" cy="311422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685800" y="3933825"/>
              <a:ext cx="277031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①</a:t>
              </a:r>
              <a:r>
                <a:rPr lang="en-US" altLang="ko-KR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TBOV : </a:t>
              </a:r>
              <a:r>
                <a:rPr lang="ko-KR" altLang="en-US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탭 완전 접힘</a:t>
              </a:r>
              <a:endParaRPr lang="en-US" altLang="ko-KR" dirty="0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  <a:p>
              <a:r>
                <a:rPr lang="ko-KR" altLang="en-US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②</a:t>
              </a:r>
              <a:r>
                <a:rPr lang="en-US" altLang="ko-KR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TBSO : </a:t>
              </a:r>
              <a:r>
                <a:rPr lang="ko-KR" altLang="en-US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탭 일부 접힘</a:t>
              </a:r>
              <a:endParaRPr lang="en-US" altLang="ko-KR" dirty="0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  <a:p>
              <a:r>
                <a:rPr lang="ko-KR" altLang="en-US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③</a:t>
              </a:r>
              <a:r>
                <a:rPr lang="en-US" altLang="ko-KR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TBSI : </a:t>
              </a:r>
              <a:r>
                <a:rPr lang="ko-KR" altLang="en-US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탭 분리막 내부 접힘</a:t>
              </a: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249382" y="-8317"/>
            <a:ext cx="91439" cy="590208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5636" y="220872"/>
            <a:ext cx="875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보조</a:t>
            </a:r>
            <a:r>
              <a:rPr lang="en-US" altLang="ko-KR" sz="2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. </a:t>
            </a:r>
            <a:r>
              <a:rPr lang="ko-KR" altLang="en-US" sz="2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자동차 조립</a:t>
            </a:r>
            <a:r>
              <a:rPr lang="en-US" altLang="ko-KR" sz="2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FOL </a:t>
            </a:r>
            <a:r>
              <a:rPr lang="ko-KR" altLang="en-US" sz="2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공정 </a:t>
            </a:r>
            <a:r>
              <a:rPr lang="en-US" altLang="ko-KR" sz="2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Tab Vision </a:t>
            </a:r>
            <a:r>
              <a:rPr lang="ko-KR" altLang="en-US" sz="2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외관 불량</a:t>
            </a:r>
            <a:r>
              <a:rPr lang="en-US" altLang="ko-KR" sz="2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endParaRPr lang="ko-KR" altLang="en-US" sz="1500" b="1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10" name="실행 단추: 홈 9">
            <a:hlinkClick r:id="rId5" action="ppaction://hlinksldjump" highlightClick="1"/>
          </p:cNvPr>
          <p:cNvSpPr/>
          <p:nvPr/>
        </p:nvSpPr>
        <p:spPr>
          <a:xfrm>
            <a:off x="9352763" y="353573"/>
            <a:ext cx="201600" cy="201600"/>
          </a:xfrm>
          <a:prstGeom prst="actionButtonHome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47673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직사각형 35"/>
          <p:cNvSpPr/>
          <p:nvPr/>
        </p:nvSpPr>
        <p:spPr>
          <a:xfrm>
            <a:off x="249382" y="-8317"/>
            <a:ext cx="91439" cy="590208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15636" y="220872"/>
            <a:ext cx="875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Vision</a:t>
            </a:r>
            <a:r>
              <a:rPr lang="en-US" altLang="ko-KR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ko-KR" altLang="en-US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검사기 외관 불량 코드 </a:t>
            </a:r>
            <a:r>
              <a:rPr lang="en-US" altLang="ko-KR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Ground Rule _ </a:t>
            </a:r>
            <a:r>
              <a:rPr lang="ko-KR" altLang="en-US" sz="15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자동차 전지 공정 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680754853"/>
              </p:ext>
            </p:extLst>
          </p:nvPr>
        </p:nvGraphicFramePr>
        <p:xfrm>
          <a:off x="637895" y="3381178"/>
          <a:ext cx="1764000" cy="31434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00">
                  <a:extLst>
                    <a:ext uri="{9D8B030D-6E8A-4147-A177-3AD203B41FA5}">
                      <a16:colId xmlns:a16="http://schemas.microsoft.com/office/drawing/2014/main" xmlns="" val="2619208559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xmlns="" val="1049072407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xmlns="" val="69623648"/>
                    </a:ext>
                  </a:extLst>
                </a:gridCol>
              </a:tblGrid>
              <a:tr h="225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No</a:t>
                      </a:r>
                      <a:endParaRPr lang="ko-KR" altLang="en-US" sz="100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Code</a:t>
                      </a:r>
                      <a:endParaRPr lang="ko-KR" altLang="en-US" sz="100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외관 불량 항목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7449860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91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DKLN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Dark Line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56533246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92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MSMT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Mismatch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48605567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93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INWD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Insulation Width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4627365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94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OLWD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Overlay Width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581384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95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IPTO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Image Processing Time Over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32238958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96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SMCR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Small Crater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20459573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97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SMPH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Small Pinhole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9546281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98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SMID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Small Island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78910835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99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SMDT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Small Dent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20035592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100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SMHN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Small Heated Line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49900151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101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SMPS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Small Protrusion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8768158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102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SMST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맑은 고딕" panose="020B0503020000020004" pitchFamily="50" charset="-127"/>
                        </a:rPr>
                        <a:t>Small Scratch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4465065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49152199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71794059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66798292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54434413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05252638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07626037"/>
                  </a:ext>
                </a:extLst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25732" y="2965470"/>
            <a:ext cx="853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2. Cosmetic Defect Code List</a:t>
            </a:r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aphicFrame>
        <p:nvGraphicFramePr>
          <p:cNvPr id="48" name="표 4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340516921"/>
              </p:ext>
            </p:extLst>
          </p:nvPr>
        </p:nvGraphicFramePr>
        <p:xfrm>
          <a:off x="2457099" y="3381179"/>
          <a:ext cx="1764000" cy="3143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00">
                  <a:extLst>
                    <a:ext uri="{9D8B030D-6E8A-4147-A177-3AD203B41FA5}">
                      <a16:colId xmlns:a16="http://schemas.microsoft.com/office/drawing/2014/main" xmlns="" val="2619208559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xmlns="" val="1049072407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xmlns="" val="69623648"/>
                    </a:ext>
                  </a:extLst>
                </a:gridCol>
              </a:tblGrid>
              <a:tr h="2256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No</a:t>
                      </a:r>
                      <a:endParaRPr lang="ko-KR" altLang="en-US" sz="100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Code</a:t>
                      </a:r>
                      <a:endParaRPr lang="ko-KR" altLang="en-US" sz="100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외관 불량 항목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7449860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56533246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48605567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4627365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581384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32238958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20459573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9546281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78910835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20035592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49900151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8768158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4465065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49152199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71794059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66798292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54434413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05252638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71086678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4750250" y="6627344"/>
            <a:ext cx="4203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2 / 19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8062676" y="3117737"/>
            <a:ext cx="1375698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>
                <a:solidFill>
                  <a:srgbClr val="0066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※ </a:t>
            </a:r>
            <a:r>
              <a:rPr lang="ko-KR" altLang="en-US" sz="1050" dirty="0">
                <a:solidFill>
                  <a:srgbClr val="0066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외관 불량 항목 정의</a:t>
            </a:r>
            <a:endParaRPr lang="ko-KR" altLang="en-US" dirty="0">
              <a:solidFill>
                <a:srgbClr val="006600"/>
              </a:solidFill>
            </a:endParaRPr>
          </a:p>
        </p:txBody>
      </p:sp>
      <p:sp>
        <p:nvSpPr>
          <p:cNvPr id="28" name="실행 단추: 앞으로 또는 다음 27">
            <a:hlinkClick r:id="rId3" action="ppaction://hlinksldjump" highlightClick="1"/>
          </p:cNvPr>
          <p:cNvSpPr/>
          <p:nvPr/>
        </p:nvSpPr>
        <p:spPr>
          <a:xfrm>
            <a:off x="9405956" y="3165914"/>
            <a:ext cx="147619" cy="157561"/>
          </a:xfrm>
          <a:prstGeom prst="actionButtonForwardNex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29" name="실행 단추: 앞으로 또는 다음 28">
            <a:hlinkClick r:id="rId4" action="ppaction://hlinksldjump" highlightClick="1"/>
          </p:cNvPr>
          <p:cNvSpPr/>
          <p:nvPr/>
        </p:nvSpPr>
        <p:spPr>
          <a:xfrm>
            <a:off x="8676715" y="2374730"/>
            <a:ext cx="147619" cy="157561"/>
          </a:xfrm>
          <a:prstGeom prst="actionButtonForwardNext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5732" y="690421"/>
            <a:ext cx="853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1. Composition of Vision Cosmetic Defect Code </a:t>
            </a:r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781309" y="1232955"/>
            <a:ext cx="374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B	</a:t>
            </a:r>
            <a:endParaRPr lang="ko-KR" altLang="en-US" sz="2400" dirty="0">
              <a:latin typeface="Arial Narrow" panose="020B060602020203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719212" y="1132706"/>
            <a:ext cx="498764" cy="586523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12578" y="1052566"/>
            <a:ext cx="374073" cy="250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①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140419" y="1046675"/>
            <a:ext cx="374073" cy="250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③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2424325" y="1124816"/>
            <a:ext cx="498764" cy="586523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2488706" y="1207291"/>
            <a:ext cx="374570" cy="417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C</a:t>
            </a:r>
            <a:endParaRPr lang="ko-KR" altLang="en-US" sz="2400" dirty="0">
              <a:latin typeface="Arial Narrow" panose="020B060602020203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004394" y="1118429"/>
            <a:ext cx="498764" cy="586523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70654" y="1210929"/>
            <a:ext cx="374570" cy="417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A</a:t>
            </a:r>
            <a:endParaRPr lang="ko-KR" altLang="en-US" sz="2400" dirty="0">
              <a:latin typeface="Arial Narrow" panose="020B060602020203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1454256" y="1046675"/>
            <a:ext cx="374073" cy="250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②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3131500" y="1124816"/>
            <a:ext cx="498764" cy="586523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195881" y="1207291"/>
            <a:ext cx="374570" cy="417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D</a:t>
            </a:r>
            <a:endParaRPr lang="ko-KR" altLang="en-US" sz="2400" dirty="0">
              <a:latin typeface="Arial Narrow" panose="020B060602020203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850025" y="1046675"/>
            <a:ext cx="374073" cy="250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④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612016" y="1759139"/>
            <a:ext cx="90090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※ </a:t>
            </a:r>
            <a:r>
              <a: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영문 </a:t>
            </a:r>
            <a:r>
              <a:rPr lang="ko-KR" altLang="en-US" sz="1200" dirty="0" err="1">
                <a:latin typeface="Arial Narrow" panose="020B0606020202030204" pitchFamily="34" charset="0"/>
                <a:ea typeface="LG스마트체 Regular" panose="020B0600000101010101" pitchFamily="50" charset="-127"/>
              </a:rPr>
              <a:t>불량명을</a:t>
            </a:r>
            <a:r>
              <a: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기준으로 </a:t>
            </a:r>
            <a:r>
              <a:rPr lang="en-US" altLang="ko-KR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4</a:t>
            </a:r>
            <a:r>
              <a: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자리 알파벳 약어로 적용 </a:t>
            </a:r>
            <a:r>
              <a:rPr lang="en-US" altLang="ko-KR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(</a:t>
            </a:r>
            <a:r>
              <a: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특별한 사유가 </a:t>
            </a:r>
            <a:r>
              <a:rPr lang="ko-KR" altLang="en-US" sz="1200" dirty="0" err="1">
                <a:latin typeface="Arial Narrow" panose="020B0606020202030204" pitchFamily="34" charset="0"/>
                <a:ea typeface="LG스마트체 Regular" panose="020B0600000101010101" pitchFamily="50" charset="-127"/>
              </a:rPr>
              <a:t>없는한</a:t>
            </a:r>
            <a:r>
              <a: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해당 </a:t>
            </a:r>
            <a:r>
              <a:rPr lang="ko-KR" altLang="en-US" sz="1200" dirty="0" err="1">
                <a:latin typeface="Arial Narrow" panose="020B0606020202030204" pitchFamily="34" charset="0"/>
                <a:ea typeface="LG스마트체 Regular" panose="020B0600000101010101" pitchFamily="50" charset="-127"/>
              </a:rPr>
              <a:t>불량명</a:t>
            </a:r>
            <a:r>
              <a: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영어 단어에 포함된 </a:t>
            </a:r>
            <a:r>
              <a:rPr lang="en-US" altLang="ko-KR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4</a:t>
            </a:r>
            <a:r>
              <a: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개 자음으로 구성할 것</a:t>
            </a:r>
            <a:r>
              <a:rPr lang="en-US" altLang="ko-KR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) </a:t>
            </a:r>
            <a:r>
              <a: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하고</a:t>
            </a:r>
            <a:endParaRPr lang="en-US" altLang="ko-KR" sz="1200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r>
              <a:rPr lang="en-US" altLang="ko-KR" sz="1200" dirty="0">
                <a:solidFill>
                  <a:srgbClr val="0000CC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     </a:t>
            </a:r>
            <a:r>
              <a: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동일 불량 항목 기준 불량 개수 및 크기 등으로 추가 세분화 필요 시</a:t>
            </a:r>
            <a:r>
              <a:rPr lang="en-US" altLang="ko-KR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, 5</a:t>
            </a:r>
            <a:r>
              <a: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번째 자리에 숫자</a:t>
            </a:r>
            <a:r>
              <a:rPr lang="en-US" altLang="ko-KR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(1~9) Code </a:t>
            </a:r>
            <a:r>
              <a: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추가하여 구분 사용 </a:t>
            </a:r>
            <a:endParaRPr lang="en-US" altLang="ko-KR" sz="1200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r>
              <a:rPr lang="en-US" altLang="ko-KR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※</a:t>
            </a:r>
            <a:r>
              <a: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외관 불량 코드에 공백 및 </a:t>
            </a:r>
            <a:r>
              <a:rPr lang="ko-KR" altLang="en-US" sz="1200" dirty="0" err="1">
                <a:latin typeface="Arial Narrow" panose="020B0606020202030204" pitchFamily="34" charset="0"/>
                <a:ea typeface="LG스마트체 Regular" panose="020B0600000101010101" pitchFamily="50" charset="-127"/>
              </a:rPr>
              <a:t>언더바</a:t>
            </a:r>
            <a:r>
              <a:rPr lang="en-US" altLang="ko-KR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(_) </a:t>
            </a:r>
            <a:r>
              <a: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포함 불가</a:t>
            </a:r>
          </a:p>
          <a:p>
            <a:r>
              <a: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※ </a:t>
            </a:r>
            <a:r>
              <a: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현지 </a:t>
            </a:r>
            <a:r>
              <a:rPr lang="en-US" altLang="ko-KR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Operator </a:t>
            </a:r>
            <a:r>
              <a: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편의성을 위해 실시간모니터링 및 검사정보조회 시스템에서 외관 불량 코드 선택 시</a:t>
            </a:r>
            <a:r>
              <a:rPr lang="en-US" altLang="ko-KR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, Full Description 4</a:t>
            </a:r>
            <a:r>
              <a: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개 언어로 표기</a:t>
            </a:r>
          </a:p>
          <a:p>
            <a:r>
              <a: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※ </a:t>
            </a:r>
            <a:r>
              <a: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불량 발생 비전 및 위치 정보는 별도 확인 가능하므로 외관 불량 항목 코드에 비전검사기명 및 위치 정보는 불량 코드에 미포함</a:t>
            </a:r>
            <a:endParaRPr lang="en-US" altLang="ko-KR" sz="1200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  <a:p>
            <a:r>
              <a:rPr lang="en-US" altLang="ko-KR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     (</a:t>
            </a:r>
            <a:r>
              <a: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단</a:t>
            </a:r>
            <a:r>
              <a:rPr lang="en-US" altLang="ko-KR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, </a:t>
            </a:r>
            <a:r>
              <a: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불량 위치에 대한 세분화가 필요한 비전에 한해 불량</a:t>
            </a:r>
            <a:r>
              <a:rPr lang="en-US" altLang="ko-KR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코드에 일부 위치 정보 추가 반영</a:t>
            </a:r>
            <a:r>
              <a:rPr lang="en-US" altLang="ko-KR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)</a:t>
            </a:r>
            <a:endParaRPr lang="ko-KR" altLang="en-US" sz="1200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4404251" y="1599371"/>
            <a:ext cx="365516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900" dirty="0">
                <a:solidFill>
                  <a:srgbClr val="0066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┌ 단어 길이가 짧은 </a:t>
            </a:r>
            <a:r>
              <a:rPr lang="ko-KR" altLang="en-US" sz="900" dirty="0" err="1">
                <a:solidFill>
                  <a:srgbClr val="0066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불량명</a:t>
            </a:r>
            <a:r>
              <a:rPr lang="ko-KR" altLang="en-US" sz="900" dirty="0">
                <a:solidFill>
                  <a:srgbClr val="0066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900" dirty="0">
                <a:solidFill>
                  <a:srgbClr val="0066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or </a:t>
            </a:r>
            <a:r>
              <a:rPr lang="ko-KR" altLang="en-US" sz="900" dirty="0">
                <a:solidFill>
                  <a:srgbClr val="0066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업체</a:t>
            </a:r>
            <a:r>
              <a:rPr lang="en-US" altLang="ko-KR" sz="900" dirty="0">
                <a:solidFill>
                  <a:srgbClr val="0066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/</a:t>
            </a:r>
            <a:r>
              <a:rPr lang="ko-KR" altLang="en-US" sz="900" dirty="0">
                <a:solidFill>
                  <a:srgbClr val="0066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현업에서 통상 사용되는 별도 약어 존재 등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3841106" y="1124816"/>
            <a:ext cx="498764" cy="586523"/>
          </a:xfrm>
          <a:prstGeom prst="rect">
            <a:avLst/>
          </a:prstGeom>
          <a:noFill/>
          <a:ln w="63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3905487" y="1207291"/>
            <a:ext cx="374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Arial Narrow" panose="020B0606020202030204" pitchFamily="34" charset="0"/>
                <a:ea typeface="LG스마트체 Regular" panose="020B0600000101010101" pitchFamily="50" charset="-127"/>
                <a:cs typeface="Arial" panose="020B0604020202020204" pitchFamily="34" charset="0"/>
              </a:rPr>
              <a:t>1</a:t>
            </a:r>
            <a:endParaRPr lang="ko-KR" altLang="en-US" sz="2400" dirty="0">
              <a:latin typeface="Arial Narrow" panose="020B0606020202030204" pitchFamily="34" charset="0"/>
              <a:ea typeface="LG스마트체 Regular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559631" y="1046675"/>
            <a:ext cx="374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⑤</a:t>
            </a: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037350020"/>
              </p:ext>
            </p:extLst>
          </p:nvPr>
        </p:nvGraphicFramePr>
        <p:xfrm>
          <a:off x="4276303" y="3381178"/>
          <a:ext cx="2017177" cy="31434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00">
                  <a:extLst>
                    <a:ext uri="{9D8B030D-6E8A-4147-A177-3AD203B41FA5}">
                      <a16:colId xmlns:a16="http://schemas.microsoft.com/office/drawing/2014/main" xmlns="" val="2619208559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xmlns="" val="1049072407"/>
                    </a:ext>
                  </a:extLst>
                </a:gridCol>
                <a:gridCol w="1405177">
                  <a:extLst>
                    <a:ext uri="{9D8B030D-6E8A-4147-A177-3AD203B41FA5}">
                      <a16:colId xmlns:a16="http://schemas.microsoft.com/office/drawing/2014/main" xmlns="" val="69623648"/>
                    </a:ext>
                  </a:extLst>
                </a:gridCol>
              </a:tblGrid>
              <a:tr h="2256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No</a:t>
                      </a:r>
                      <a:endParaRPr lang="ko-KR" altLang="en-US" sz="100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Code</a:t>
                      </a:r>
                      <a:endParaRPr lang="ko-KR" altLang="en-US" sz="100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외관 불량 항목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7449860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56533246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48605567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4627365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581384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32238958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20459573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9546281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78910835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20035592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49900151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8768158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4465065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49152199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71794059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66798292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54434413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05252638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83670504"/>
                  </a:ext>
                </a:extLst>
              </a:tr>
            </a:tbl>
          </a:graphicData>
        </a:graphic>
      </p:graphicFrame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17911109"/>
              </p:ext>
            </p:extLst>
          </p:nvPr>
        </p:nvGraphicFramePr>
        <p:xfrm>
          <a:off x="7967426" y="3381178"/>
          <a:ext cx="1586149" cy="31552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00">
                  <a:extLst>
                    <a:ext uri="{9D8B030D-6E8A-4147-A177-3AD203B41FA5}">
                      <a16:colId xmlns:a16="http://schemas.microsoft.com/office/drawing/2014/main" xmlns="" val="2619208559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xmlns="" val="1049072407"/>
                    </a:ext>
                  </a:extLst>
                </a:gridCol>
                <a:gridCol w="974149">
                  <a:extLst>
                    <a:ext uri="{9D8B030D-6E8A-4147-A177-3AD203B41FA5}">
                      <a16:colId xmlns:a16="http://schemas.microsoft.com/office/drawing/2014/main" xmlns="" val="69623648"/>
                    </a:ext>
                  </a:extLst>
                </a:gridCol>
              </a:tblGrid>
              <a:tr h="22536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No</a:t>
                      </a:r>
                      <a:endParaRPr lang="ko-KR" altLang="en-US" sz="100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Code</a:t>
                      </a:r>
                      <a:endParaRPr lang="ko-KR" altLang="en-US" sz="100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외관 불량 항목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74498600"/>
                  </a:ext>
                </a:extLst>
              </a:tr>
              <a:tr h="161923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5813840"/>
                  </a:ext>
                </a:extLst>
              </a:tr>
              <a:tr h="161923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32238958"/>
                  </a:ext>
                </a:extLst>
              </a:tr>
              <a:tr h="161923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20459573"/>
                  </a:ext>
                </a:extLst>
              </a:tr>
              <a:tr h="161923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9546281"/>
                  </a:ext>
                </a:extLst>
              </a:tr>
              <a:tr h="161923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78910835"/>
                  </a:ext>
                </a:extLst>
              </a:tr>
              <a:tr h="161923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20035592"/>
                  </a:ext>
                </a:extLst>
              </a:tr>
              <a:tr h="161923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49900151"/>
                  </a:ext>
                </a:extLst>
              </a:tr>
              <a:tr h="161923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87681580"/>
                  </a:ext>
                </a:extLst>
              </a:tr>
              <a:tr h="161923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4465065"/>
                  </a:ext>
                </a:extLst>
              </a:tr>
              <a:tr h="161923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49152199"/>
                  </a:ext>
                </a:extLst>
              </a:tr>
              <a:tr h="161923"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71794059"/>
                  </a:ext>
                </a:extLst>
              </a:tr>
              <a:tr h="161923"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66798292"/>
                  </a:ext>
                </a:extLst>
              </a:tr>
              <a:tr h="161923"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0" marR="0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11450799"/>
                  </a:ext>
                </a:extLst>
              </a:tr>
              <a:tr h="161923"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58483123"/>
                  </a:ext>
                </a:extLst>
              </a:tr>
              <a:tr h="161923"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54663886"/>
                  </a:ext>
                </a:extLst>
              </a:tr>
              <a:tr h="161923"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49258001"/>
                  </a:ext>
                </a:extLst>
              </a:tr>
              <a:tr h="161923"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105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5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29131308"/>
                  </a:ext>
                </a:extLst>
              </a:tr>
              <a:tr h="161923"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105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4770135"/>
                  </a:ext>
                </a:extLst>
              </a:tr>
            </a:tbl>
          </a:graphicData>
        </a:graphic>
      </p:graphicFrame>
      <p:graphicFrame>
        <p:nvGraphicFramePr>
          <p:cNvPr id="43" name="표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707686961"/>
              </p:ext>
            </p:extLst>
          </p:nvPr>
        </p:nvGraphicFramePr>
        <p:xfrm>
          <a:off x="6348684" y="3381179"/>
          <a:ext cx="1563538" cy="3143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6000">
                  <a:extLst>
                    <a:ext uri="{9D8B030D-6E8A-4147-A177-3AD203B41FA5}">
                      <a16:colId xmlns:a16="http://schemas.microsoft.com/office/drawing/2014/main" xmlns="" val="2619208559"/>
                    </a:ext>
                  </a:extLst>
                </a:gridCol>
                <a:gridCol w="396000">
                  <a:extLst>
                    <a:ext uri="{9D8B030D-6E8A-4147-A177-3AD203B41FA5}">
                      <a16:colId xmlns:a16="http://schemas.microsoft.com/office/drawing/2014/main" xmlns="" val="1049072407"/>
                    </a:ext>
                  </a:extLst>
                </a:gridCol>
                <a:gridCol w="951538">
                  <a:extLst>
                    <a:ext uri="{9D8B030D-6E8A-4147-A177-3AD203B41FA5}">
                      <a16:colId xmlns:a16="http://schemas.microsoft.com/office/drawing/2014/main" xmlns="" val="69623648"/>
                    </a:ext>
                  </a:extLst>
                </a:gridCol>
              </a:tblGrid>
              <a:tr h="2256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No</a:t>
                      </a:r>
                      <a:endParaRPr lang="ko-KR" altLang="en-US" sz="100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Code</a:t>
                      </a:r>
                      <a:endParaRPr lang="ko-KR" altLang="en-US" sz="100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외관 불량 항목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7449860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56533246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48605567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4627365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581384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32238958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20459573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9546281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78910835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20035592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49900151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87681580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4465065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돋움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49152199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71794059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66798292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54434413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05252638"/>
                  </a:ext>
                </a:extLst>
              </a:tr>
              <a:tr h="162102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029886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8063621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9382" y="-8317"/>
            <a:ext cx="91439" cy="590208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5636" y="220872"/>
            <a:ext cx="875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보조</a:t>
            </a:r>
            <a:r>
              <a:rPr lang="en-US" altLang="ko-KR" sz="2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. </a:t>
            </a:r>
            <a:r>
              <a:rPr lang="ko-KR" altLang="en-US" sz="2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자동차 조립</a:t>
            </a:r>
            <a:r>
              <a:rPr lang="en-US" altLang="ko-KR" sz="2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STK </a:t>
            </a:r>
            <a:r>
              <a:rPr lang="ko-KR" altLang="en-US" sz="2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공정</a:t>
            </a:r>
            <a:r>
              <a:rPr lang="en-US" altLang="ko-KR" sz="2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ko-KR" altLang="en-US" sz="2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외관 불량</a:t>
            </a:r>
            <a:r>
              <a:rPr lang="en-US" altLang="ko-KR" sz="2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endParaRPr lang="ko-KR" altLang="en-US" sz="1500" b="1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9" name="실행 단추: 홈 8">
            <a:hlinkClick r:id="rId2" action="ppaction://hlinksldjump" highlightClick="1"/>
          </p:cNvPr>
          <p:cNvSpPr/>
          <p:nvPr/>
        </p:nvSpPr>
        <p:spPr>
          <a:xfrm>
            <a:off x="9352763" y="353573"/>
            <a:ext cx="201600" cy="201600"/>
          </a:xfrm>
          <a:prstGeom prst="actionButtonHome">
            <a:avLst/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LG스마트체 Regular" panose="020B0600000101010101" pitchFamily="50" charset="-127"/>
              <a:ea typeface="LG스마트체 Regular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523875" y="963534"/>
            <a:ext cx="3705225" cy="5420937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sp>
        <p:nvSpPr>
          <p:cNvPr id="17" name="TextBox 16"/>
          <p:cNvSpPr txBox="1"/>
          <p:nvPr/>
        </p:nvSpPr>
        <p:spPr>
          <a:xfrm>
            <a:off x="4229100" y="3112627"/>
            <a:ext cx="18902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※ </a:t>
            </a:r>
            <a:r>
              <a:rPr lang="ko-KR" altLang="en-US" sz="10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사례</a:t>
            </a:r>
            <a:r>
              <a:rPr lang="en-US" altLang="ko-KR" sz="10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2) IVW </a:t>
            </a:r>
            <a:r>
              <a:rPr lang="ko-KR" altLang="en-US" sz="10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외관 불량 검출 항목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7182" y="1134984"/>
            <a:ext cx="5244331" cy="83459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A6D52548-EAFE-44E8-999A-553DAEF2C2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6414558" y="-84578"/>
            <a:ext cx="1121922" cy="5316676"/>
          </a:xfrm>
          <a:prstGeom prst="rect">
            <a:avLst/>
          </a:prstGeom>
        </p:spPr>
      </p:pic>
      <p:sp>
        <p:nvSpPr>
          <p:cNvPr id="21" name="사각형: 둥근 모서리 9">
            <a:extLst>
              <a:ext uri="{FF2B5EF4-FFF2-40B4-BE49-F238E27FC236}">
                <a16:creationId xmlns:a16="http://schemas.microsoft.com/office/drawing/2014/main" xmlns="" id="{AECEE0B7-04B0-4CB0-AAEC-F24594C2C275}"/>
              </a:ext>
            </a:extLst>
          </p:cNvPr>
          <p:cNvSpPr/>
          <p:nvPr/>
        </p:nvSpPr>
        <p:spPr>
          <a:xfrm>
            <a:off x="4776045" y="2034497"/>
            <a:ext cx="1223681" cy="2930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100" dirty="0"/>
              <a:t>외부 검사 영역</a:t>
            </a:r>
          </a:p>
        </p:txBody>
      </p:sp>
      <p:sp>
        <p:nvSpPr>
          <p:cNvPr id="22" name="사각형: 둥근 모서리 8">
            <a:extLst>
              <a:ext uri="{FF2B5EF4-FFF2-40B4-BE49-F238E27FC236}">
                <a16:creationId xmlns:a16="http://schemas.microsoft.com/office/drawing/2014/main" xmlns="" id="{C3843AE3-5483-45E6-86B2-759317349BC3}"/>
              </a:ext>
            </a:extLst>
          </p:cNvPr>
          <p:cNvSpPr/>
          <p:nvPr/>
        </p:nvSpPr>
        <p:spPr>
          <a:xfrm>
            <a:off x="6383351" y="2422480"/>
            <a:ext cx="1221440" cy="3025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1100" dirty="0"/>
              <a:t>내부 검사 영역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090057" y="998636"/>
            <a:ext cx="213904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solidFill>
                  <a:srgbClr val="0066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※ VONE Mono Sepa </a:t>
            </a:r>
            <a:r>
              <a:rPr lang="ko-KR" altLang="en-US" sz="1000" dirty="0">
                <a:solidFill>
                  <a:srgbClr val="0066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검사기 알고리즘</a:t>
            </a: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6064" y="3340301"/>
            <a:ext cx="5244332" cy="304638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229100" y="902029"/>
            <a:ext cx="23439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※ </a:t>
            </a:r>
            <a:r>
              <a:rPr lang="ko-KR" altLang="en-US" sz="10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사례</a:t>
            </a:r>
            <a:r>
              <a:rPr lang="en-US" altLang="ko-KR" sz="10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1) </a:t>
            </a:r>
            <a:r>
              <a:rPr lang="ko-KR" altLang="en-US" sz="1000" dirty="0" err="1">
                <a:latin typeface="Arial Narrow" panose="020B0606020202030204" pitchFamily="34" charset="0"/>
                <a:ea typeface="LG스마트체 Regular" panose="020B0600000101010101" pitchFamily="50" charset="-127"/>
              </a:rPr>
              <a:t>신룡</a:t>
            </a:r>
            <a:r>
              <a:rPr lang="ko-KR" altLang="en-US" sz="10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en-US" altLang="ko-KR" sz="10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Half Cell </a:t>
            </a:r>
            <a:r>
              <a:rPr lang="ko-KR" altLang="en-US" sz="1000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외관 불량 검출 항목</a:t>
            </a:r>
          </a:p>
        </p:txBody>
      </p:sp>
    </p:spTree>
    <p:extLst>
      <p:ext uri="{BB962C8B-B14F-4D97-AF65-F5344CB8AC3E}">
        <p14:creationId xmlns:p14="http://schemas.microsoft.com/office/powerpoint/2010/main" xmlns="" val="12032029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094004056"/>
              </p:ext>
            </p:extLst>
          </p:nvPr>
        </p:nvGraphicFramePr>
        <p:xfrm>
          <a:off x="488950" y="819452"/>
          <a:ext cx="8964612" cy="59698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600">
                  <a:extLst>
                    <a:ext uri="{9D8B030D-6E8A-4147-A177-3AD203B41FA5}">
                      <a16:colId xmlns:a16="http://schemas.microsoft.com/office/drawing/2014/main" xmlns="" val="4165442915"/>
                    </a:ext>
                  </a:extLst>
                </a:gridCol>
                <a:gridCol w="1273629">
                  <a:extLst>
                    <a:ext uri="{9D8B030D-6E8A-4147-A177-3AD203B41FA5}">
                      <a16:colId xmlns:a16="http://schemas.microsoft.com/office/drawing/2014/main" xmlns="" val="545667225"/>
                    </a:ext>
                  </a:extLst>
                </a:gridCol>
                <a:gridCol w="2702378">
                  <a:extLst>
                    <a:ext uri="{9D8B030D-6E8A-4147-A177-3AD203B41FA5}">
                      <a16:colId xmlns:a16="http://schemas.microsoft.com/office/drawing/2014/main" xmlns="" val="205624094"/>
                    </a:ext>
                  </a:extLst>
                </a:gridCol>
                <a:gridCol w="4506005">
                  <a:extLst>
                    <a:ext uri="{9D8B030D-6E8A-4147-A177-3AD203B41FA5}">
                      <a16:colId xmlns:a16="http://schemas.microsoft.com/office/drawing/2014/main" xmlns="" val="2195391379"/>
                    </a:ext>
                  </a:extLst>
                </a:gridCol>
              </a:tblGrid>
              <a:tr h="300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No</a:t>
                      </a:r>
                      <a:endParaRPr lang="ko-KR" altLang="en-US" sz="110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일시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항목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상세 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56106280"/>
                  </a:ext>
                </a:extLst>
              </a:tr>
              <a:tr h="300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</a:t>
                      </a:r>
                      <a:endParaRPr lang="ko-KR" altLang="en-US" sz="110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2022.1.14</a:t>
                      </a:r>
                      <a:endParaRPr lang="ko-KR" altLang="en-US" sz="110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N&amp;D TBDF(</a:t>
                      </a:r>
                      <a:r>
                        <a:rPr lang="ko-KR" altLang="en-US" sz="1100" baseline="0" dirty="0" err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탭변형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 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sym typeface="Wingdings" panose="05000000000000000000" pitchFamily="2" charset="2"/>
                        </a:rPr>
                        <a:t>→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sym typeface="Wingdings" panose="05000000000000000000" pitchFamily="2" charset="2"/>
                        </a:rPr>
                        <a:t>TBDT(</a:t>
                      </a:r>
                      <a:r>
                        <a:rPr lang="ko-KR" altLang="en-US" sz="1100" baseline="0" dirty="0" err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sym typeface="Wingdings" panose="05000000000000000000" pitchFamily="2" charset="2"/>
                        </a:rPr>
                        <a:t>탭변형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sym typeface="Wingdings" panose="05000000000000000000" pitchFamily="2" charset="2"/>
                        </a:rPr>
                        <a:t>)</a:t>
                      </a:r>
                      <a:endParaRPr lang="ko-KR" altLang="en-US" sz="110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STK TBDF(</a:t>
                      </a:r>
                      <a:r>
                        <a:rPr lang="ko-KR" altLang="en-US" sz="1100" baseline="0" dirty="0" err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탭이상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 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항목과 코드 중복으로 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N&amp;D </a:t>
                      </a:r>
                      <a:r>
                        <a:rPr lang="ko-KR" altLang="en-US" sz="1100" baseline="0" dirty="0" err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탭변형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Code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를 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TBDT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로 변경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</a:t>
                      </a:r>
                      <a:endParaRPr lang="ko-KR" altLang="en-US" sz="110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65613943"/>
                  </a:ext>
                </a:extLst>
              </a:tr>
              <a:tr h="300567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</a:t>
                      </a:r>
                      <a:endParaRPr lang="ko-KR" altLang="en-US" sz="110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2022.3.30</a:t>
                      </a:r>
                      <a:endParaRPr lang="ko-KR" altLang="en-US" sz="110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Ground</a:t>
                      </a:r>
                      <a:r>
                        <a:rPr lang="en-US" altLang="ko-KR" sz="1100" b="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Rule </a:t>
                      </a:r>
                      <a:r>
                        <a:rPr lang="ko-KR" altLang="en-US" sz="1100" b="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일부 내용 추가 </a:t>
                      </a:r>
                      <a:r>
                        <a:rPr lang="en-US" altLang="ko-KR" sz="1100" b="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(5</a:t>
                      </a:r>
                      <a:r>
                        <a:rPr lang="ko-KR" altLang="en-US" sz="1100" b="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번째 자리</a:t>
                      </a:r>
                      <a:r>
                        <a:rPr lang="en-US" altLang="ko-KR" sz="1100" b="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</a:t>
                      </a:r>
                      <a:endParaRPr lang="en-US" altLang="ko-KR" sz="1100" b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동일 불량 항목 기준 불량 개수 및 크기 등으로 추가 세분화 필요 시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5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번째 자리에 숫자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(1~9) Code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추가하여 구분 사용을 위함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32048593"/>
                  </a:ext>
                </a:extLst>
              </a:tr>
              <a:tr h="30056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전극 공정 불량 항목명 추가 </a:t>
                      </a:r>
                      <a:r>
                        <a:rPr lang="en-US" altLang="ko-KR" sz="1100" b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INNC(</a:t>
                      </a:r>
                      <a:r>
                        <a:rPr lang="ko-KR" altLang="en-US" sz="1100" b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절연 </a:t>
                      </a:r>
                      <a:r>
                        <a:rPr lang="ko-KR" altLang="en-US" sz="1100" b="0" dirty="0" err="1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미코팅</a:t>
                      </a:r>
                      <a:r>
                        <a:rPr lang="en-US" altLang="ko-KR" sz="1100" b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), NGTG(NG Tag),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WAVE(</a:t>
                      </a:r>
                      <a:r>
                        <a:rPr lang="ko-KR" altLang="en-US" sz="1100" b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너울</a:t>
                      </a:r>
                      <a:r>
                        <a:rPr lang="en-US" altLang="ko-KR" sz="1100" b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), FLPH(</a:t>
                      </a:r>
                      <a:r>
                        <a:rPr lang="ko-KR" altLang="en-US" sz="1100" b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포일 </a:t>
                      </a:r>
                      <a:r>
                        <a:rPr lang="ko-KR" altLang="en-US" sz="1100" b="0" dirty="0" err="1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핀홀</a:t>
                      </a:r>
                      <a:r>
                        <a:rPr lang="en-US" altLang="ko-KR" sz="1100" b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FLTR(</a:t>
                      </a:r>
                      <a:r>
                        <a:rPr lang="ko-KR" altLang="en-US" sz="1100" b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포일 찢어짐</a:t>
                      </a:r>
                      <a:r>
                        <a:rPr lang="en-US" altLang="ko-KR" sz="1100" b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),</a:t>
                      </a:r>
                      <a:r>
                        <a:rPr lang="en-US" altLang="ko-KR" sz="1100" b="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ABIM(</a:t>
                      </a:r>
                      <a:r>
                        <a:rPr lang="ko-KR" altLang="en-US" sz="1100" b="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비정상 비전 상태</a:t>
                      </a:r>
                      <a:r>
                        <a:rPr lang="en-US" altLang="ko-KR" sz="1100" b="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),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RPDF(</a:t>
                      </a:r>
                      <a:r>
                        <a:rPr lang="ko-KR" altLang="en-US" sz="1100" b="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반복 불량</a:t>
                      </a:r>
                      <a:r>
                        <a:rPr lang="en-US" altLang="ko-KR" sz="1100" b="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</a:t>
                      </a:r>
                      <a:endParaRPr lang="en-US" altLang="ko-KR" sz="1100" b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전극 공정 </a:t>
                      </a:r>
                      <a:r>
                        <a:rPr lang="ko-KR" altLang="en-US" sz="1100" baseline="0" dirty="0" err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코터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/</a:t>
                      </a:r>
                      <a:r>
                        <a:rPr lang="ko-KR" altLang="en-US" sz="1100" baseline="0" dirty="0" err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롤프레스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/</a:t>
                      </a:r>
                      <a:r>
                        <a:rPr lang="ko-KR" altLang="en-US" sz="1100" baseline="0" dirty="0" err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슬리터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외관 검출 항목 추가로 반영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63727320"/>
                  </a:ext>
                </a:extLst>
              </a:tr>
              <a:tr h="30056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PKG </a:t>
                      </a:r>
                      <a:r>
                        <a:rPr lang="ko-KR" altLang="en-US" sz="1100" b="0" dirty="0" err="1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웰딩</a:t>
                      </a:r>
                      <a:r>
                        <a:rPr lang="ko-KR" altLang="en-US" sz="1100" b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통합 비전</a:t>
                      </a:r>
                      <a:r>
                        <a:rPr lang="en-US" altLang="ko-KR" sz="1100" b="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1100" b="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불량 항목명 추가 </a:t>
                      </a:r>
                      <a:r>
                        <a:rPr lang="en-US" altLang="ko-KR" sz="1100" b="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ABIM(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비정상 비전 상태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</a:t>
                      </a: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en-US" altLang="ko-KR" sz="1100" b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, BLBD(</a:t>
                      </a:r>
                      <a:r>
                        <a:rPr lang="ko-KR" altLang="en-US" sz="1100" b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탄흔</a:t>
                      </a:r>
                      <a:r>
                        <a:rPr lang="en-US" altLang="ko-KR" sz="1100" b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</a:t>
                      </a:r>
                      <a:endParaRPr lang="ko-KR" altLang="en-US" sz="1100" b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PKG </a:t>
                      </a:r>
                      <a:r>
                        <a:rPr lang="ko-KR" altLang="en-US" sz="1100" baseline="0" dirty="0" err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웰딩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통합 외관 검출 항목 추가로 반영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25084784"/>
                  </a:ext>
                </a:extLst>
              </a:tr>
              <a:tr h="30056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EOL</a:t>
                      </a:r>
                      <a:r>
                        <a:rPr lang="en-US" altLang="ko-KR" sz="1100" b="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1100" b="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불량 항목명 추가</a:t>
                      </a:r>
                      <a:endParaRPr lang="en-US" altLang="ko-KR" sz="1100" b="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ABIM(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비정상 비전 상태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, WIDT(</a:t>
                      </a: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폭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), HEIG(</a:t>
                      </a: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높이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), 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IMSI(</a:t>
                      </a: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합산 점수 부족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), TEST(</a:t>
                      </a: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테스트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EOL 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외관 검출 항목 추가로 반영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75903695"/>
                  </a:ext>
                </a:extLst>
              </a:tr>
              <a:tr h="30056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3</a:t>
                      </a:r>
                      <a:endParaRPr lang="ko-KR" altLang="en-US" sz="110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2022.04.06</a:t>
                      </a:r>
                      <a:endParaRPr lang="ko-KR" altLang="en-US" sz="110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전극 공정 불량 항목명 변경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기존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: ABIM(</a:t>
                      </a: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비정상 비전 상태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변경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: IPTO(</a:t>
                      </a: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이미지 처리 오류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),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전극 공정 </a:t>
                      </a:r>
                      <a:r>
                        <a:rPr lang="ko-KR" altLang="en-US" sz="1100" baseline="0" dirty="0" err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코터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/</a:t>
                      </a:r>
                      <a:r>
                        <a:rPr lang="ko-KR" altLang="en-US" sz="1100" baseline="0" dirty="0" err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롤프레스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/</a:t>
                      </a:r>
                      <a:r>
                        <a:rPr lang="ko-KR" altLang="en-US" sz="1100" baseline="0" dirty="0" err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슬리터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외관 검출 항목 추가로 반영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05119802"/>
                  </a:ext>
                </a:extLst>
              </a:tr>
              <a:tr h="300567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10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전극 공정 불량 항목명 추가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: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DKLN(</a:t>
                      </a:r>
                      <a:r>
                        <a:rPr lang="ko-KR" altLang="en-US" sz="11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다크</a:t>
                      </a: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라인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), MSMT(</a:t>
                      </a: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미스매치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), INWD(</a:t>
                      </a: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절연 폭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), OLWD(</a:t>
                      </a: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오버레이 폭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), IPTO(</a:t>
                      </a: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이미지 처리 오류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), SMCR(</a:t>
                      </a: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사이즈 미만 분화구 불량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), SMPH(</a:t>
                      </a: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사이즈 미만 </a:t>
                      </a:r>
                      <a:r>
                        <a:rPr lang="ko-KR" altLang="en-US" sz="11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핀홀</a:t>
                      </a: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불량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), SMID(</a:t>
                      </a: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사이즈 미만 아일랜드 불량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), SMDT(</a:t>
                      </a: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사이즈 미만 </a:t>
                      </a:r>
                      <a:r>
                        <a:rPr lang="ko-KR" altLang="en-US" sz="11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덴트</a:t>
                      </a: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불량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), SMHN(</a:t>
                      </a: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사이즈 미만 </a:t>
                      </a:r>
                      <a:r>
                        <a:rPr lang="ko-KR" altLang="en-US" sz="11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열주름</a:t>
                      </a: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불량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), SMPS(</a:t>
                      </a: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사이즈 미만 돌출 불량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), SMST(</a:t>
                      </a:r>
                      <a:r>
                        <a:rPr lang="ko-KR" altLang="en-US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사이즈 미만 스크래치 불량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전극 공정 </a:t>
                      </a:r>
                      <a:r>
                        <a:rPr lang="ko-KR" altLang="en-US" sz="1100" baseline="0" dirty="0" err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코터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/</a:t>
                      </a:r>
                      <a:r>
                        <a:rPr lang="ko-KR" altLang="en-US" sz="1100" baseline="0" dirty="0" err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롤프레스</a:t>
                      </a:r>
                      <a:r>
                        <a:rPr lang="en-US" altLang="ko-KR" sz="11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/</a:t>
                      </a:r>
                      <a:r>
                        <a:rPr lang="ko-KR" altLang="en-US" sz="1100" baseline="0" dirty="0" err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슬리터</a:t>
                      </a:r>
                      <a:r>
                        <a:rPr lang="ko-KR" altLang="en-US" sz="11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외관 검출 항목 추가로 반영</a:t>
                      </a:r>
                    </a:p>
                    <a:p>
                      <a:pPr algn="l" latinLnBrk="1"/>
                      <a:endParaRPr lang="ko-KR" altLang="en-US" sz="110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99096012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249382" y="-8317"/>
            <a:ext cx="91439" cy="590208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5636" y="220872"/>
            <a:ext cx="875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보조</a:t>
            </a:r>
            <a:r>
              <a:rPr lang="en-US" altLang="ko-KR" sz="2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. </a:t>
            </a:r>
            <a:r>
              <a:rPr lang="ko-KR" altLang="en-US" sz="2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수정 이력</a:t>
            </a:r>
            <a:endParaRPr lang="ko-KR" altLang="en-US" sz="1500" b="1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92155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25732" y="682473"/>
            <a:ext cx="853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1. Vision Cosmetic Defect Code </a:t>
            </a:r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49382" y="-8317"/>
            <a:ext cx="91439" cy="590208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15636" y="220872"/>
            <a:ext cx="875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Vision</a:t>
            </a:r>
            <a:r>
              <a:rPr lang="en-US" altLang="ko-KR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ko-KR" altLang="en-US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검사기 외관 불량 코드 </a:t>
            </a:r>
            <a:r>
              <a:rPr lang="en-US" altLang="ko-KR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Ground Rule _ </a:t>
            </a:r>
            <a:r>
              <a:rPr lang="ko-KR" altLang="en-US" sz="15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자동차 전극 공정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5898356" y="2131158"/>
            <a:ext cx="3582332" cy="879895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997668971"/>
              </p:ext>
            </p:extLst>
          </p:nvPr>
        </p:nvGraphicFramePr>
        <p:xfrm>
          <a:off x="5967367" y="1006963"/>
          <a:ext cx="3513321" cy="1066800"/>
        </p:xfrm>
        <a:graphic>
          <a:graphicData uri="http://schemas.openxmlformats.org/drawingml/2006/table">
            <a:tbl>
              <a:tblPr/>
              <a:tblGrid>
                <a:gridCol w="1278827">
                  <a:extLst>
                    <a:ext uri="{9D8B030D-6E8A-4147-A177-3AD203B41FA5}">
                      <a16:colId xmlns:a16="http://schemas.microsoft.com/office/drawing/2014/main" xmlns="" val="2296501595"/>
                    </a:ext>
                  </a:extLst>
                </a:gridCol>
                <a:gridCol w="1117247">
                  <a:extLst>
                    <a:ext uri="{9D8B030D-6E8A-4147-A177-3AD203B41FA5}">
                      <a16:colId xmlns:a16="http://schemas.microsoft.com/office/drawing/2014/main" xmlns="" val="100059160"/>
                    </a:ext>
                  </a:extLst>
                </a:gridCol>
                <a:gridCol w="1117247">
                  <a:extLst>
                    <a:ext uri="{9D8B030D-6E8A-4147-A177-3AD203B41FA5}">
                      <a16:colId xmlns:a16="http://schemas.microsoft.com/office/drawing/2014/main" xmlns="" val="3506863262"/>
                    </a:ext>
                  </a:extLst>
                </a:gridCol>
              </a:tblGrid>
              <a:tr h="219075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altLang="ko-KR" sz="105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※ </a:t>
                      </a:r>
                      <a:r>
                        <a:rPr lang="ko-KR" altLang="en-US" sz="105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검사정보통신사양 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5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전극 공정 표면 외관 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Defect MSG Rule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5054448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항목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Description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Format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083776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DEFECT_LOCATION*</a:t>
                      </a:r>
                    </a:p>
                  </a:txBody>
                  <a:tcPr marL="36000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검출 불량 위치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*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Coat/Plain/Insulation*</a:t>
                      </a:r>
                    </a:p>
                  </a:txBody>
                  <a:tcPr marL="360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106466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DEFECT_TYPE</a:t>
                      </a:r>
                    </a:p>
                  </a:txBody>
                  <a:tcPr marL="36000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불량유형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자리 불량 </a:t>
                      </a:r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Code</a:t>
                      </a:r>
                    </a:p>
                  </a:txBody>
                  <a:tcPr marL="360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7703144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DEFECT_COLOR</a:t>
                      </a:r>
                    </a:p>
                  </a:txBody>
                  <a:tcPr marL="36000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검출 불량 색상</a:t>
                      </a:r>
                    </a:p>
                  </a:txBody>
                  <a:tcPr marL="360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Black/White</a:t>
                      </a:r>
                    </a:p>
                  </a:txBody>
                  <a:tcPr marL="360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30408895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6597087" y="3071734"/>
            <a:ext cx="312669" cy="1035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7278574" y="3071734"/>
            <a:ext cx="312669" cy="1035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8627799" y="3071734"/>
            <a:ext cx="312669" cy="1035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866626" y="3000382"/>
            <a:ext cx="4042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Arial Narrow" panose="020B0606020202030204" pitchFamily="34" charset="0"/>
              </a:rPr>
              <a:t>Coat</a:t>
            </a:r>
            <a:endParaRPr lang="ko-KR" altLang="en-US" sz="1000" dirty="0">
              <a:latin typeface="Arial Narrow" panose="020B060602020203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544833" y="3000382"/>
            <a:ext cx="10679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Arial Narrow" panose="020B0606020202030204" pitchFamily="34" charset="0"/>
              </a:rPr>
              <a:t>Plain(Non Coating)</a:t>
            </a:r>
            <a:endParaRPr lang="ko-KR" altLang="en-US" sz="1000" dirty="0">
              <a:latin typeface="Arial Narrow" panose="020B060602020203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903513" y="3000382"/>
            <a:ext cx="6319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Arial Narrow" panose="020B0606020202030204" pitchFamily="34" charset="0"/>
              </a:rPr>
              <a:t>Insulation</a:t>
            </a:r>
            <a:endParaRPr lang="ko-KR" altLang="en-US" sz="1000" dirty="0">
              <a:latin typeface="Arial Narrow" panose="020B0606020202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88668" y="3012475"/>
            <a:ext cx="7328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6600"/>
                </a:solidFill>
                <a:ea typeface="LG스마트체 Regular" panose="020B0600000101010101" pitchFamily="50" charset="-127"/>
              </a:rPr>
              <a:t>*</a:t>
            </a:r>
            <a:r>
              <a:rPr lang="ko-KR" altLang="en-US" sz="1000" dirty="0">
                <a:solidFill>
                  <a:srgbClr val="006600"/>
                </a:solidFill>
                <a:ea typeface="LG스마트체 Regular" panose="020B0600000101010101" pitchFamily="50" charset="-127"/>
              </a:rPr>
              <a:t>불량 위치</a:t>
            </a: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671521228"/>
              </p:ext>
            </p:extLst>
          </p:nvPr>
        </p:nvGraphicFramePr>
        <p:xfrm>
          <a:off x="523877" y="1077937"/>
          <a:ext cx="5172470" cy="55015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9169">
                  <a:extLst>
                    <a:ext uri="{9D8B030D-6E8A-4147-A177-3AD203B41FA5}">
                      <a16:colId xmlns:a16="http://schemas.microsoft.com/office/drawing/2014/main" xmlns="" val="981615528"/>
                    </a:ext>
                  </a:extLst>
                </a:gridCol>
                <a:gridCol w="995511">
                  <a:extLst>
                    <a:ext uri="{9D8B030D-6E8A-4147-A177-3AD203B41FA5}">
                      <a16:colId xmlns:a16="http://schemas.microsoft.com/office/drawing/2014/main" xmlns="" val="18495811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xmlns="" val="4003346593"/>
                    </a:ext>
                  </a:extLst>
                </a:gridCol>
                <a:gridCol w="1731015">
                  <a:extLst>
                    <a:ext uri="{9D8B030D-6E8A-4147-A177-3AD203B41FA5}">
                      <a16:colId xmlns:a16="http://schemas.microsoft.com/office/drawing/2014/main" xmlns="" val="1692309819"/>
                    </a:ext>
                  </a:extLst>
                </a:gridCol>
                <a:gridCol w="1731015">
                  <a:extLst>
                    <a:ext uri="{9D8B030D-6E8A-4147-A177-3AD203B41FA5}">
                      <a16:colId xmlns:a16="http://schemas.microsoft.com/office/drawing/2014/main" xmlns="" val="3197930504"/>
                    </a:ext>
                  </a:extLst>
                </a:gridCol>
              </a:tblGrid>
              <a:tr h="1494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baseline="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No</a:t>
                      </a:r>
                      <a:endParaRPr lang="ko-KR" altLang="en-US" sz="10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5666" marR="5666" marT="5666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baseline="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Code</a:t>
                      </a:r>
                      <a:endParaRPr lang="ko-KR" altLang="en-US" sz="10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5666" marR="5666" marT="5666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외관 불량 항목 </a:t>
                      </a:r>
                      <a:r>
                        <a:rPr lang="en-US" altLang="ko-KR" sz="1000" b="1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en-US" sz="1000" b="1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KOR.)</a:t>
                      </a:r>
                      <a:endParaRPr lang="en-US" sz="10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5666" marR="5666" marT="5666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외관 불량 항목 </a:t>
                      </a:r>
                      <a:r>
                        <a:rPr lang="en-US" altLang="ko-KR" sz="1000" b="1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en-US" sz="1000" b="1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ENG.)</a:t>
                      </a:r>
                      <a:endParaRPr lang="en-US" sz="10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5666" marR="5666" marT="5666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68708265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LINE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라인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Line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4102565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PINH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핀홀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Pinhole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03347561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3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CHIP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파인 핀홀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Chipping Pinhole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26043267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CRAT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분화구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Crater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8215898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5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CRCK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크랙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Crack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0123319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6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SFDF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표면불량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Surface Defect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96017662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7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PRTS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돌출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Protrusion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20852094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8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PINC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핀홀성 분화구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Pinhole Crater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29991700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9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EDGL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경계 라인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Edge Line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11033420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10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BIGL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거대 라인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Big Line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86333763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11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CWRK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코팅부 주름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Coating Wrinkle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43673003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12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HWRK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열주름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Heated Wrinkle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74491541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13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SCRT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긁힘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Scratch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74302788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14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NOCT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미코팅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None Coating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35292540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15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DENT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찍힘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Dent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80611895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16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ISLD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아일랜드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Island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35338745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17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DRAG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드래그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Drag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53432311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18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PWRK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무지부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주름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Plain Wrinkle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95299199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19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PPNH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무지부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핀홀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Plain Pinhole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21160196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20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PDMG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무지부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뜯김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Plain Damage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09559497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22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INLN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절연 라인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Insulation Line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19945543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22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INPH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절연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핀홀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Insulation Pinhole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65968960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23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INID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절연 아일랜드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Insulation Island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16278990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24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INDM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절연 뜯김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Insulation Damage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12438902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25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INGP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절연 갭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Insulation Gap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55664961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26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CNTT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연결테이프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Connection Tape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26326237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27</a:t>
                      </a: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DKLN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다크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 라인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Dark</a:t>
                      </a:r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Line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63188732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28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INNC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절연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미코팅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NonInsulation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40505935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29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NGTG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NG Tag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NG Tag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57130135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30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MSMT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미스매치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Mismatch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58556121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31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INWD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절연 폭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Insul_Width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17872944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32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OLWD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오버레이 폭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Overlay Width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67703739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33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WAVE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　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</a:rPr>
                        <a:t>너울 불량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Wave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0692663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981539255"/>
              </p:ext>
            </p:extLst>
          </p:nvPr>
        </p:nvGraphicFramePr>
        <p:xfrm>
          <a:off x="5967367" y="3570607"/>
          <a:ext cx="3513322" cy="30089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7829">
                  <a:extLst>
                    <a:ext uri="{9D8B030D-6E8A-4147-A177-3AD203B41FA5}">
                      <a16:colId xmlns:a16="http://schemas.microsoft.com/office/drawing/2014/main" xmlns="" val="910753855"/>
                    </a:ext>
                  </a:extLst>
                </a:gridCol>
                <a:gridCol w="441933">
                  <a:extLst>
                    <a:ext uri="{9D8B030D-6E8A-4147-A177-3AD203B41FA5}">
                      <a16:colId xmlns:a16="http://schemas.microsoft.com/office/drawing/2014/main" xmlns="" val="2853211858"/>
                    </a:ext>
                  </a:extLst>
                </a:gridCol>
                <a:gridCol w="1414184">
                  <a:extLst>
                    <a:ext uri="{9D8B030D-6E8A-4147-A177-3AD203B41FA5}">
                      <a16:colId xmlns:a16="http://schemas.microsoft.com/office/drawing/2014/main" xmlns="" val="799594286"/>
                    </a:ext>
                  </a:extLst>
                </a:gridCol>
                <a:gridCol w="409792">
                  <a:extLst>
                    <a:ext uri="{9D8B030D-6E8A-4147-A177-3AD203B41FA5}">
                      <a16:colId xmlns:a16="http://schemas.microsoft.com/office/drawing/2014/main" xmlns="" val="3278231136"/>
                    </a:ext>
                  </a:extLst>
                </a:gridCol>
                <a:gridCol w="409792">
                  <a:extLst>
                    <a:ext uri="{9D8B030D-6E8A-4147-A177-3AD203B41FA5}">
                      <a16:colId xmlns:a16="http://schemas.microsoft.com/office/drawing/2014/main" xmlns="" val="3042871631"/>
                    </a:ext>
                  </a:extLst>
                </a:gridCol>
                <a:gridCol w="409792">
                  <a:extLst>
                    <a:ext uri="{9D8B030D-6E8A-4147-A177-3AD203B41FA5}">
                      <a16:colId xmlns:a16="http://schemas.microsoft.com/office/drawing/2014/main" xmlns="" val="3131966134"/>
                    </a:ext>
                  </a:extLst>
                </a:gridCol>
              </a:tblGrid>
              <a:tr h="20059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구분</a:t>
                      </a:r>
                      <a:endParaRPr lang="en-US" sz="1000" b="1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Vision </a:t>
                      </a:r>
                      <a:r>
                        <a:rPr lang="ko-KR" altLang="en-US" sz="10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검사기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그림</a:t>
                      </a:r>
                      <a:endParaRPr lang="ko-KR" altLang="en-US" sz="1000" b="1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엔시스</a:t>
                      </a:r>
                      <a:endParaRPr lang="en-US" sz="1000" b="1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TNS</a:t>
                      </a:r>
                      <a:endParaRPr lang="en-US" sz="1000" b="1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53871148"/>
                  </a:ext>
                </a:extLst>
              </a:tr>
              <a:tr h="200595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COT</a:t>
                      </a:r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baseline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양극</a:t>
                      </a:r>
                      <a:endParaRPr lang="ko-KR" alt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baseline="0" dirty="0" err="1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코터</a:t>
                      </a:r>
                      <a:r>
                        <a:rPr lang="en-US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HEAD</a:t>
                      </a:r>
                      <a:r>
                        <a:rPr lang="ko-KR" altLang="en-US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비전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91017"/>
                  </a:ext>
                </a:extLst>
              </a:tr>
              <a:tr h="2005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OVEN </a:t>
                      </a:r>
                      <a:r>
                        <a:rPr lang="ko-KR" altLang="en-US" sz="1000" u="none" strike="noStrike" baseline="0" dirty="0" err="1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출구비전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85889811"/>
                  </a:ext>
                </a:extLst>
              </a:tr>
              <a:tr h="2005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최종 미스매치 비전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69130747"/>
                  </a:ext>
                </a:extLst>
              </a:tr>
              <a:tr h="2005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baseline="0" dirty="0" err="1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핀홀</a:t>
                      </a:r>
                      <a:r>
                        <a:rPr lang="ko-KR" altLang="en-US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비전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88171565"/>
                  </a:ext>
                </a:extLst>
              </a:tr>
              <a:tr h="2005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baseline="0" dirty="0" err="1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절연코팅</a:t>
                      </a:r>
                      <a:r>
                        <a:rPr lang="en-US" altLang="ko-KR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(Overlay) </a:t>
                      </a:r>
                      <a:r>
                        <a:rPr lang="ko-KR" altLang="en-US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비전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23820777"/>
                  </a:ext>
                </a:extLst>
              </a:tr>
              <a:tr h="2005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baseline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음극</a:t>
                      </a:r>
                      <a:endParaRPr lang="ko-KR" alt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baseline="0" dirty="0" err="1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코터</a:t>
                      </a:r>
                      <a:r>
                        <a:rPr lang="en-US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HEAD</a:t>
                      </a:r>
                      <a:r>
                        <a:rPr lang="ko-KR" altLang="en-US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비전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47948423"/>
                  </a:ext>
                </a:extLst>
              </a:tr>
              <a:tr h="2005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OVEN </a:t>
                      </a:r>
                      <a:r>
                        <a:rPr lang="ko-KR" altLang="en-US" sz="1000" u="none" strike="noStrike" baseline="0" dirty="0" err="1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출구비전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40284533"/>
                  </a:ext>
                </a:extLst>
              </a:tr>
              <a:tr h="2005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최종 미스매치 비전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83971379"/>
                  </a:ext>
                </a:extLst>
              </a:tr>
              <a:tr h="20059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baseline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ROL</a:t>
                      </a:r>
                      <a:endParaRPr 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baseline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양극</a:t>
                      </a:r>
                      <a:endParaRPr lang="ko-KR" alt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baseline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절연코팅</a:t>
                      </a:r>
                      <a:r>
                        <a:rPr lang="en-US" altLang="ko-KR" sz="1000" u="none" strike="noStrike" baseline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(Overlay) </a:t>
                      </a:r>
                      <a:r>
                        <a:rPr lang="ko-KR" altLang="en-US" sz="1000" u="none" strike="noStrike" baseline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비전</a:t>
                      </a:r>
                      <a:endParaRPr lang="ko-KR" alt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76500069"/>
                  </a:ext>
                </a:extLst>
              </a:tr>
              <a:tr h="2005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표면 검사 비전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5384542"/>
                  </a:ext>
                </a:extLst>
              </a:tr>
              <a:tr h="2005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baseline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음극</a:t>
                      </a:r>
                      <a:endParaRPr lang="ko-KR" alt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표면 검사 비전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27204599"/>
                  </a:ext>
                </a:extLst>
              </a:tr>
              <a:tr h="20059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baseline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SLT</a:t>
                      </a:r>
                      <a:endParaRPr 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baseline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양극</a:t>
                      </a:r>
                      <a:endParaRPr lang="ko-KR" alt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표면 검사 비전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12160283"/>
                  </a:ext>
                </a:extLst>
              </a:tr>
              <a:tr h="2005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baseline="0" dirty="0" err="1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절연코팅</a:t>
                      </a:r>
                      <a:r>
                        <a:rPr lang="en-US" altLang="ko-KR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(Overlay) </a:t>
                      </a:r>
                      <a:r>
                        <a:rPr lang="ko-KR" altLang="en-US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비전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68226913"/>
                  </a:ext>
                </a:extLst>
              </a:tr>
              <a:tr h="2005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baseline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음극</a:t>
                      </a:r>
                      <a:endParaRPr lang="ko-KR" alt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표면 검사 비전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10750617"/>
                  </a:ext>
                </a:extLst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5874746" y="3335059"/>
            <a:ext cx="183415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※ </a:t>
            </a:r>
            <a:r>
              <a:rPr lang="ko-KR" altLang="en-US" sz="105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전극 공정 외관 비전 검사기 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750250" y="6627344"/>
            <a:ext cx="4203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3 / 19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97101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25732" y="682473"/>
            <a:ext cx="853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1. Vision Cosmetic Defect Code </a:t>
            </a:r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49382" y="-8317"/>
            <a:ext cx="91439" cy="590208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15636" y="220872"/>
            <a:ext cx="875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Vision</a:t>
            </a:r>
            <a:r>
              <a:rPr lang="en-US" altLang="ko-KR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ko-KR" altLang="en-US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검사기 외관 불량 코드 </a:t>
            </a:r>
            <a:r>
              <a:rPr lang="en-US" altLang="ko-KR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Ground Rule _ </a:t>
            </a:r>
            <a:r>
              <a:rPr lang="ko-KR" altLang="en-US" sz="15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자동차 전극 공정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5898356" y="2131158"/>
            <a:ext cx="3582332" cy="879895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5967367" y="1006963"/>
          <a:ext cx="3513321" cy="1066800"/>
        </p:xfrm>
        <a:graphic>
          <a:graphicData uri="http://schemas.openxmlformats.org/drawingml/2006/table">
            <a:tbl>
              <a:tblPr/>
              <a:tblGrid>
                <a:gridCol w="1278827">
                  <a:extLst>
                    <a:ext uri="{9D8B030D-6E8A-4147-A177-3AD203B41FA5}">
                      <a16:colId xmlns:a16="http://schemas.microsoft.com/office/drawing/2014/main" xmlns="" val="2296501595"/>
                    </a:ext>
                  </a:extLst>
                </a:gridCol>
                <a:gridCol w="1117247">
                  <a:extLst>
                    <a:ext uri="{9D8B030D-6E8A-4147-A177-3AD203B41FA5}">
                      <a16:colId xmlns:a16="http://schemas.microsoft.com/office/drawing/2014/main" xmlns="" val="100059160"/>
                    </a:ext>
                  </a:extLst>
                </a:gridCol>
                <a:gridCol w="1117247">
                  <a:extLst>
                    <a:ext uri="{9D8B030D-6E8A-4147-A177-3AD203B41FA5}">
                      <a16:colId xmlns:a16="http://schemas.microsoft.com/office/drawing/2014/main" xmlns="" val="3506863262"/>
                    </a:ext>
                  </a:extLst>
                </a:gridCol>
              </a:tblGrid>
              <a:tr h="219075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altLang="ko-KR" sz="105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※ </a:t>
                      </a:r>
                      <a:r>
                        <a:rPr lang="ko-KR" altLang="en-US" sz="105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검사정보통신사양 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5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전극 공정 표면 외관 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Defect MSG Rule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5054448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항목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Description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Format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083776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DEFECT_LOCATION*</a:t>
                      </a:r>
                    </a:p>
                  </a:txBody>
                  <a:tcPr marL="36000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검출 불량 위치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*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Coat/Plain/Insulation*</a:t>
                      </a:r>
                    </a:p>
                  </a:txBody>
                  <a:tcPr marL="360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106466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DEFECT_TYPE</a:t>
                      </a:r>
                    </a:p>
                  </a:txBody>
                  <a:tcPr marL="36000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불량유형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자리 불량 </a:t>
                      </a:r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Code</a:t>
                      </a:r>
                    </a:p>
                  </a:txBody>
                  <a:tcPr marL="360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77031446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DEFECT_COLOR</a:t>
                      </a:r>
                    </a:p>
                  </a:txBody>
                  <a:tcPr marL="36000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검출 불량 색상</a:t>
                      </a:r>
                    </a:p>
                  </a:txBody>
                  <a:tcPr marL="360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Black/White</a:t>
                      </a:r>
                    </a:p>
                  </a:txBody>
                  <a:tcPr marL="360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30408895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6597087" y="3071734"/>
            <a:ext cx="312669" cy="1035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7278574" y="3071734"/>
            <a:ext cx="312669" cy="1035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8627799" y="3071734"/>
            <a:ext cx="312669" cy="10351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6866626" y="3000382"/>
            <a:ext cx="4042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Arial Narrow" panose="020B0606020202030204" pitchFamily="34" charset="0"/>
              </a:rPr>
              <a:t>Coat</a:t>
            </a:r>
            <a:endParaRPr lang="ko-KR" altLang="en-US" sz="1000" dirty="0">
              <a:latin typeface="Arial Narrow" panose="020B060602020203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544833" y="3000382"/>
            <a:ext cx="106792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Arial Narrow" panose="020B0606020202030204" pitchFamily="34" charset="0"/>
              </a:rPr>
              <a:t>Plain(Non Coating)</a:t>
            </a:r>
            <a:endParaRPr lang="ko-KR" altLang="en-US" sz="1000" dirty="0">
              <a:latin typeface="Arial Narrow" panose="020B060602020203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903513" y="3000382"/>
            <a:ext cx="6319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latin typeface="Arial Narrow" panose="020B0606020202030204" pitchFamily="34" charset="0"/>
              </a:rPr>
              <a:t>Insulation</a:t>
            </a:r>
            <a:endParaRPr lang="ko-KR" altLang="en-US" sz="1000" dirty="0">
              <a:latin typeface="Arial Narrow" panose="020B0606020202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88668" y="3012475"/>
            <a:ext cx="7328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rgbClr val="006600"/>
                </a:solidFill>
                <a:ea typeface="LG스마트체 Regular" panose="020B0600000101010101" pitchFamily="50" charset="-127"/>
              </a:rPr>
              <a:t>*</a:t>
            </a:r>
            <a:r>
              <a:rPr lang="ko-KR" altLang="en-US" sz="1000" dirty="0">
                <a:solidFill>
                  <a:srgbClr val="006600"/>
                </a:solidFill>
                <a:ea typeface="LG스마트체 Regular" panose="020B0600000101010101" pitchFamily="50" charset="-127"/>
              </a:rPr>
              <a:t>불량 위치</a:t>
            </a:r>
          </a:p>
        </p:txBody>
      </p: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19796077"/>
              </p:ext>
            </p:extLst>
          </p:nvPr>
        </p:nvGraphicFramePr>
        <p:xfrm>
          <a:off x="523877" y="1077937"/>
          <a:ext cx="5172470" cy="550159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9169">
                  <a:extLst>
                    <a:ext uri="{9D8B030D-6E8A-4147-A177-3AD203B41FA5}">
                      <a16:colId xmlns:a16="http://schemas.microsoft.com/office/drawing/2014/main" xmlns="" val="981615528"/>
                    </a:ext>
                  </a:extLst>
                </a:gridCol>
                <a:gridCol w="995511">
                  <a:extLst>
                    <a:ext uri="{9D8B030D-6E8A-4147-A177-3AD203B41FA5}">
                      <a16:colId xmlns:a16="http://schemas.microsoft.com/office/drawing/2014/main" xmlns="" val="1849581191"/>
                    </a:ext>
                  </a:extLst>
                </a:gridCol>
                <a:gridCol w="365760">
                  <a:extLst>
                    <a:ext uri="{9D8B030D-6E8A-4147-A177-3AD203B41FA5}">
                      <a16:colId xmlns:a16="http://schemas.microsoft.com/office/drawing/2014/main" xmlns="" val="4003346593"/>
                    </a:ext>
                  </a:extLst>
                </a:gridCol>
                <a:gridCol w="1731015">
                  <a:extLst>
                    <a:ext uri="{9D8B030D-6E8A-4147-A177-3AD203B41FA5}">
                      <a16:colId xmlns:a16="http://schemas.microsoft.com/office/drawing/2014/main" xmlns="" val="1692309819"/>
                    </a:ext>
                  </a:extLst>
                </a:gridCol>
                <a:gridCol w="1731015">
                  <a:extLst>
                    <a:ext uri="{9D8B030D-6E8A-4147-A177-3AD203B41FA5}">
                      <a16:colId xmlns:a16="http://schemas.microsoft.com/office/drawing/2014/main" xmlns="" val="3197930504"/>
                    </a:ext>
                  </a:extLst>
                </a:gridCol>
              </a:tblGrid>
              <a:tr h="14940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baseline="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No</a:t>
                      </a:r>
                      <a:endParaRPr lang="ko-KR" altLang="en-US" sz="10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5666" marR="5666" marT="5666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baseline="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Code</a:t>
                      </a:r>
                      <a:endParaRPr lang="ko-KR" altLang="en-US" sz="10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5666" marR="5666" marT="5666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외관 불량 항목 </a:t>
                      </a:r>
                      <a:r>
                        <a:rPr lang="en-US" altLang="ko-KR" sz="1000" b="1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en-US" sz="1000" b="1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KOR.)</a:t>
                      </a:r>
                      <a:endParaRPr lang="en-US" sz="10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5666" marR="5666" marT="5666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외관 불량 항목 </a:t>
                      </a:r>
                      <a:r>
                        <a:rPr lang="en-US" altLang="ko-KR" sz="1000" b="1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en-US" sz="1000" b="1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ENG.)</a:t>
                      </a:r>
                      <a:endParaRPr lang="en-US" sz="10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5666" marR="5666" marT="5666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68708265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34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FLPH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포일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핀홀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Foil Pinhole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4102565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35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IPTO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이미지 처리 오류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Image Processing Time Over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03347561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36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SMCR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 ~ 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사이즈 미만 분화구 불량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Small Crater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26043267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37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SMPH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 ~ 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사이즈 미만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핀홀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불량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Small Pinhole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8215898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38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SMID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 ~ 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사이즈 미만 아일랜드 불량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Small Island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0123319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39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RPDF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반복 불량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Repeat</a:t>
                      </a:r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Defect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96017662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40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SMDT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 ~ 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사이즈 미만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덴트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불량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Small Dent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20852094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41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SMHN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 ~ 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사이즈 미만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열주름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불량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Small Heated Line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29991700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42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SMPS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 ~ 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사이즈 미만 돌출 불량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Small Protrusion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11033420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43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SMST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 ~ 5</a:t>
                      </a:r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사이즈 미만 스크래치 불량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Small Scratch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86333763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44</a:t>
                      </a:r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FLTR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포일 찢어짐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Foil Torn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43673003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74491541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74302788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35292540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80611895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altLang="ko-KR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35338745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53432311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95299199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21160196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09559497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19945543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65968960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16278990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12438902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55664961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26326237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endParaRPr lang="en-US" altLang="ko-KR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63188732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40505935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57130135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58556121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17872944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67703739"/>
                  </a:ext>
                </a:extLst>
              </a:tr>
              <a:tr h="15305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000" b="0" i="0" u="none" strike="noStrike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70692663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5967367" y="3570607"/>
          <a:ext cx="3513322" cy="300892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27829">
                  <a:extLst>
                    <a:ext uri="{9D8B030D-6E8A-4147-A177-3AD203B41FA5}">
                      <a16:colId xmlns:a16="http://schemas.microsoft.com/office/drawing/2014/main" xmlns="" val="910753855"/>
                    </a:ext>
                  </a:extLst>
                </a:gridCol>
                <a:gridCol w="441933">
                  <a:extLst>
                    <a:ext uri="{9D8B030D-6E8A-4147-A177-3AD203B41FA5}">
                      <a16:colId xmlns:a16="http://schemas.microsoft.com/office/drawing/2014/main" xmlns="" val="2853211858"/>
                    </a:ext>
                  </a:extLst>
                </a:gridCol>
                <a:gridCol w="1414184">
                  <a:extLst>
                    <a:ext uri="{9D8B030D-6E8A-4147-A177-3AD203B41FA5}">
                      <a16:colId xmlns:a16="http://schemas.microsoft.com/office/drawing/2014/main" xmlns="" val="799594286"/>
                    </a:ext>
                  </a:extLst>
                </a:gridCol>
                <a:gridCol w="409792">
                  <a:extLst>
                    <a:ext uri="{9D8B030D-6E8A-4147-A177-3AD203B41FA5}">
                      <a16:colId xmlns:a16="http://schemas.microsoft.com/office/drawing/2014/main" xmlns="" val="3278231136"/>
                    </a:ext>
                  </a:extLst>
                </a:gridCol>
                <a:gridCol w="409792">
                  <a:extLst>
                    <a:ext uri="{9D8B030D-6E8A-4147-A177-3AD203B41FA5}">
                      <a16:colId xmlns:a16="http://schemas.microsoft.com/office/drawing/2014/main" xmlns="" val="3042871631"/>
                    </a:ext>
                  </a:extLst>
                </a:gridCol>
                <a:gridCol w="409792">
                  <a:extLst>
                    <a:ext uri="{9D8B030D-6E8A-4147-A177-3AD203B41FA5}">
                      <a16:colId xmlns:a16="http://schemas.microsoft.com/office/drawing/2014/main" xmlns="" val="3131966134"/>
                    </a:ext>
                  </a:extLst>
                </a:gridCol>
              </a:tblGrid>
              <a:tr h="20059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구분</a:t>
                      </a:r>
                      <a:endParaRPr lang="en-US" sz="1000" b="1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Vision </a:t>
                      </a:r>
                      <a:r>
                        <a:rPr lang="ko-KR" altLang="en-US" sz="10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검사기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그림</a:t>
                      </a:r>
                      <a:endParaRPr lang="ko-KR" altLang="en-US" sz="1000" b="1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엔시스</a:t>
                      </a:r>
                      <a:endParaRPr lang="en-US" sz="1000" b="1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TNS</a:t>
                      </a:r>
                      <a:endParaRPr lang="en-US" sz="1000" b="1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53871148"/>
                  </a:ext>
                </a:extLst>
              </a:tr>
              <a:tr h="200595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COT</a:t>
                      </a:r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baseline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양극</a:t>
                      </a:r>
                      <a:endParaRPr lang="ko-KR" alt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baseline="0" dirty="0" err="1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코터</a:t>
                      </a:r>
                      <a:r>
                        <a:rPr lang="en-US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HEAD</a:t>
                      </a:r>
                      <a:r>
                        <a:rPr lang="ko-KR" altLang="en-US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비전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91017"/>
                  </a:ext>
                </a:extLst>
              </a:tr>
              <a:tr h="2005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OVEN </a:t>
                      </a:r>
                      <a:r>
                        <a:rPr lang="ko-KR" altLang="en-US" sz="1000" u="none" strike="noStrike" baseline="0" dirty="0" err="1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출구비전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85889811"/>
                  </a:ext>
                </a:extLst>
              </a:tr>
              <a:tr h="2005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최종 미스매치 비전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69130747"/>
                  </a:ext>
                </a:extLst>
              </a:tr>
              <a:tr h="2005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baseline="0" dirty="0" err="1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핀홀</a:t>
                      </a:r>
                      <a:r>
                        <a:rPr lang="ko-KR" altLang="en-US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비전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88171565"/>
                  </a:ext>
                </a:extLst>
              </a:tr>
              <a:tr h="2005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baseline="0" dirty="0" err="1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절연코팅</a:t>
                      </a:r>
                      <a:r>
                        <a:rPr lang="en-US" altLang="ko-KR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(Overlay) </a:t>
                      </a:r>
                      <a:r>
                        <a:rPr lang="ko-KR" altLang="en-US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비전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23820777"/>
                  </a:ext>
                </a:extLst>
              </a:tr>
              <a:tr h="2005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baseline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음극</a:t>
                      </a:r>
                      <a:endParaRPr lang="ko-KR" alt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baseline="0" dirty="0" err="1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코터</a:t>
                      </a:r>
                      <a:r>
                        <a:rPr lang="en-US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HEAD</a:t>
                      </a:r>
                      <a:r>
                        <a:rPr lang="ko-KR" altLang="en-US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비전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47948423"/>
                  </a:ext>
                </a:extLst>
              </a:tr>
              <a:tr h="2005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OVEN </a:t>
                      </a:r>
                      <a:r>
                        <a:rPr lang="ko-KR" altLang="en-US" sz="1000" u="none" strike="noStrike" baseline="0" dirty="0" err="1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출구비전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40284533"/>
                  </a:ext>
                </a:extLst>
              </a:tr>
              <a:tr h="2005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최종 미스매치 비전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83971379"/>
                  </a:ext>
                </a:extLst>
              </a:tr>
              <a:tr h="20059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baseline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ROL</a:t>
                      </a:r>
                      <a:endParaRPr 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baseline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양극</a:t>
                      </a:r>
                      <a:endParaRPr lang="ko-KR" alt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baseline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절연코팅</a:t>
                      </a:r>
                      <a:r>
                        <a:rPr lang="en-US" altLang="ko-KR" sz="1000" u="none" strike="noStrike" baseline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(Overlay) </a:t>
                      </a:r>
                      <a:r>
                        <a:rPr lang="ko-KR" altLang="en-US" sz="1000" u="none" strike="noStrike" baseline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비전</a:t>
                      </a:r>
                      <a:endParaRPr lang="ko-KR" alt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76500069"/>
                  </a:ext>
                </a:extLst>
              </a:tr>
              <a:tr h="2005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표면 검사 비전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5384542"/>
                  </a:ext>
                </a:extLst>
              </a:tr>
              <a:tr h="2005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baseline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음극</a:t>
                      </a:r>
                      <a:endParaRPr lang="ko-KR" alt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표면 검사 비전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27204599"/>
                  </a:ext>
                </a:extLst>
              </a:tr>
              <a:tr h="200595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000" u="none" strike="noStrike" baseline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SLT</a:t>
                      </a:r>
                      <a:endParaRPr 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baseline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양극</a:t>
                      </a:r>
                      <a:endParaRPr lang="ko-KR" alt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표면 검사 비전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12160283"/>
                  </a:ext>
                </a:extLst>
              </a:tr>
              <a:tr h="2005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baseline="0" dirty="0" err="1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절연코팅</a:t>
                      </a:r>
                      <a:r>
                        <a:rPr lang="en-US" altLang="ko-KR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(Overlay) </a:t>
                      </a:r>
                      <a:r>
                        <a:rPr lang="ko-KR" altLang="en-US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비전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68226913"/>
                  </a:ext>
                </a:extLst>
              </a:tr>
              <a:tr h="2005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baseline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음극</a:t>
                      </a:r>
                      <a:endParaRPr lang="ko-KR" alt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표면 검사 비전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  <a:sym typeface="Wingdings" panose="05000000000000000000" pitchFamily="2" charset="2"/>
                        </a:rPr>
                        <a:t></a:t>
                      </a:r>
                      <a:endParaRPr kumimoji="0" lang="ko-KR" altLang="en-US" sz="1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10750617"/>
                  </a:ext>
                </a:extLst>
              </a:tr>
            </a:tbl>
          </a:graphicData>
        </a:graphic>
      </p:graphicFrame>
      <p:sp>
        <p:nvSpPr>
          <p:cNvPr id="20" name="직사각형 19"/>
          <p:cNvSpPr/>
          <p:nvPr/>
        </p:nvSpPr>
        <p:spPr>
          <a:xfrm>
            <a:off x="5874746" y="3335059"/>
            <a:ext cx="183415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※ </a:t>
            </a:r>
            <a:r>
              <a:rPr lang="ko-KR" altLang="en-US" sz="105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전극 공정 외관 비전 검사기 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750250" y="6627344"/>
            <a:ext cx="4203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4 / 19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891862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9382" y="-8317"/>
            <a:ext cx="91439" cy="590208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5636" y="220872"/>
            <a:ext cx="875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Vision</a:t>
            </a:r>
            <a:r>
              <a:rPr lang="en-US" altLang="ko-KR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ko-KR" altLang="en-US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검사기 외관 불량 코드 </a:t>
            </a:r>
            <a:r>
              <a:rPr lang="en-US" altLang="ko-KR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Ground Rule _ </a:t>
            </a:r>
            <a:r>
              <a:rPr lang="ko-KR" altLang="en-US" sz="15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자동차 전극 공정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5732" y="665118"/>
            <a:ext cx="853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2. Vision Defect Image</a:t>
            </a:r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43646576"/>
              </p:ext>
            </p:extLst>
          </p:nvPr>
        </p:nvGraphicFramePr>
        <p:xfrm>
          <a:off x="543466" y="1054672"/>
          <a:ext cx="9000000" cy="18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xmlns="" val="2714021804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247229487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47408289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75677343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70153255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LINE</a:t>
                      </a:r>
                      <a:endParaRPr lang="en-US" altLang="ko-KR" sz="1200" b="0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PINH</a:t>
                      </a: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CHIP</a:t>
                      </a:r>
                      <a:endParaRPr lang="en-US" altLang="ko-KR" sz="1200" b="0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CRAT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CRCK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55478212"/>
                  </a:ext>
                </a:extLst>
              </a:tr>
              <a:tr h="151200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latin typeface="Arial Narrow" panose="020B0606020202030204" pitchFamily="34" charset="0"/>
                      </a:endParaRPr>
                    </a:p>
                  </a:txBody>
                  <a:tcPr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latin typeface="Arial Narrow" panose="020B060602020203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latin typeface="Arial Narrow" panose="020B060602020203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latin typeface="Arial Narrow" panose="020B060602020203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latin typeface="Arial Narrow" panose="020B060602020203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24064062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17549686"/>
              </p:ext>
            </p:extLst>
          </p:nvPr>
        </p:nvGraphicFramePr>
        <p:xfrm>
          <a:off x="543466" y="2858885"/>
          <a:ext cx="9000000" cy="18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xmlns="" val="2714021804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247229487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47408289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75677343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70153255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SFDF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PRTS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PINC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EDGL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BIGL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55478212"/>
                  </a:ext>
                </a:extLst>
              </a:tr>
              <a:tr h="1512000"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latin typeface="Arial Narrow" panose="020B0606020202030204" pitchFamily="34" charset="0"/>
                      </a:endParaRPr>
                    </a:p>
                  </a:txBody>
                  <a:tcPr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latin typeface="Arial Narrow" panose="020B060602020203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latin typeface="Arial Narrow" panose="020B060602020203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aseline="0" dirty="0">
                        <a:latin typeface="Arial Narrow" panose="020B060602020203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90000"/>
                            </a:srgbClr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N/A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7E6E6">
                            <a:lumMod val="90000"/>
                          </a:srgbClr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24064062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71170673"/>
              </p:ext>
            </p:extLst>
          </p:nvPr>
        </p:nvGraphicFramePr>
        <p:xfrm>
          <a:off x="543466" y="4663097"/>
          <a:ext cx="9000000" cy="18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xmlns="" val="2714021804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247229487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47408289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75677343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70153255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CWRK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HWRK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SCRT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NOCT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DENT</a:t>
                      </a:r>
                      <a:endParaRPr lang="ko-KR" altLang="en-US" sz="120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55478212"/>
                  </a:ext>
                </a:extLst>
              </a:tr>
              <a:tr h="1512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E7E6E6">
                              <a:lumMod val="90000"/>
                            </a:srgbClr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맑은 고딕" panose="020B0503020000020004" pitchFamily="50" charset="-127"/>
                          <a:cs typeface="+mn-cs"/>
                        </a:rPr>
                        <a:t>N/A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7E6E6">
                            <a:lumMod val="90000"/>
                          </a:srgbClr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90000"/>
                            </a:srgbClr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맑은 고딕" panose="020B0503020000020004" pitchFamily="50" charset="-127"/>
                          <a:cs typeface="+mn-cs"/>
                        </a:rPr>
                        <a:t>N/A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7E6E6">
                            <a:lumMod val="90000"/>
                          </a:srgbClr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24064062"/>
                  </a:ext>
                </a:extLst>
              </a:tr>
            </a:tbl>
          </a:graphicData>
        </a:graphic>
      </p:graphicFrame>
      <p:pic>
        <p:nvPicPr>
          <p:cNvPr id="18" name="Picture 698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77970" y="1380836"/>
            <a:ext cx="1725283" cy="1415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0000"/>
                </a:solidFill>
              </a14:hiddenFill>
            </a:ext>
            <a:ext uri="{91240B29-F687-4F45-9708-019B960494DF}">
              <a14:hiddenLine xmlns:a14="http://schemas.microsoft.com/office/drawing/2010/main" xmlns="" w="1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9" name="Picture 981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372261" y="1380836"/>
            <a:ext cx="1725285" cy="1415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0000"/>
                </a:solidFill>
              </a14:hiddenFill>
            </a:ext>
            <a:ext uri="{91240B29-F687-4F45-9708-019B960494DF}">
              <a14:hiddenLine xmlns:a14="http://schemas.microsoft.com/office/drawing/2010/main" xmlns="" w="1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" name="그림 79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165452" y="1380836"/>
            <a:ext cx="1724400" cy="14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그림 20"/>
          <p:cNvPicPr preferRelativeResize="0"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181266" y="4998221"/>
            <a:ext cx="1724400" cy="14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그림 306"/>
          <p:cNvPicPr preferRelativeResize="0"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957757" y="1380836"/>
            <a:ext cx="1724400" cy="14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그림 307"/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4181266" y="3203193"/>
            <a:ext cx="1724400" cy="14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3490" descr="E76A(절연)-L02_0704045424_187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793188" y="1380836"/>
            <a:ext cx="1724400" cy="14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062" descr="RASIC14611_L02_20190928205237_11"/>
          <p:cNvPicPr preferRelativeResize="0"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71884" y="4995605"/>
            <a:ext cx="1724400" cy="14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그림 157"/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372263" y="4995605"/>
            <a:ext cx="1724398" cy="14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그림 173"/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2379617" y="3195605"/>
            <a:ext cx="1724400" cy="14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175" descr="RASIG2A12_L01_20190919010423_127"/>
          <p:cNvPicPr preferRelativeResize="0">
            <a:picLocks noChangeArrowheads="1"/>
          </p:cNvPicPr>
          <p:nvPr/>
        </p:nvPicPr>
        <p:blipFill rotWithShape="1">
          <a:blip r:embed="rId12" cstate="hq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 bwMode="auto">
          <a:xfrm>
            <a:off x="5982914" y="3203193"/>
            <a:ext cx="1724400" cy="14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575" descr="RASIG2A12_L02_20190919002745_861"/>
          <p:cNvPicPr preferRelativeResize="0"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577969" y="3198088"/>
            <a:ext cx="1724400" cy="14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4750250" y="6627344"/>
            <a:ext cx="4203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5 / 19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3074" name="Picture 698" descr="image009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>
            <a:fillRect/>
          </a:stretch>
        </p:blipFill>
        <p:spPr bwMode="auto">
          <a:xfrm>
            <a:off x="7784562" y="3180835"/>
            <a:ext cx="1755183" cy="1478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81643" y="5003193"/>
            <a:ext cx="1701671" cy="139901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93188" y="5003193"/>
            <a:ext cx="1724400" cy="139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9743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9382" y="-8317"/>
            <a:ext cx="91439" cy="590208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3466" y="217446"/>
            <a:ext cx="875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Vision</a:t>
            </a:r>
            <a:r>
              <a:rPr lang="en-US" altLang="ko-KR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ko-KR" altLang="en-US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검사기 외관 불량 코드 </a:t>
            </a:r>
            <a:r>
              <a:rPr lang="en-US" altLang="ko-KR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Ground Rule _ </a:t>
            </a:r>
            <a:r>
              <a:rPr lang="ko-KR" altLang="en-US" sz="15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자동차 전극 공정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5732" y="673431"/>
            <a:ext cx="853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2. Vision Defect Image</a:t>
            </a:r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445123385"/>
              </p:ext>
            </p:extLst>
          </p:nvPr>
        </p:nvGraphicFramePr>
        <p:xfrm>
          <a:off x="543466" y="1062985"/>
          <a:ext cx="9000000" cy="18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xmlns="" val="2714021804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247229487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47408289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75677343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70153255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ISLD</a:t>
                      </a:r>
                      <a:endParaRPr lang="en-US" altLang="ko-KR" sz="1200" b="0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DRAG</a:t>
                      </a: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PWRK</a:t>
                      </a:r>
                      <a:endParaRPr lang="en-US" altLang="ko-KR" sz="1200" b="0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PPNH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INLN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55478212"/>
                  </a:ext>
                </a:extLst>
              </a:tr>
              <a:tr h="1512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90000"/>
                            </a:srgbClr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맑은 고딕" panose="020B0503020000020004" pitchFamily="50" charset="-127"/>
                          <a:cs typeface="+mn-cs"/>
                        </a:rPr>
                        <a:t>N/A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7E6E6">
                            <a:lumMod val="90000"/>
                          </a:srgbClr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7E6E6">
                            <a:lumMod val="90000"/>
                          </a:srgbClr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24064062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640378730"/>
              </p:ext>
            </p:extLst>
          </p:nvPr>
        </p:nvGraphicFramePr>
        <p:xfrm>
          <a:off x="543466" y="2867198"/>
          <a:ext cx="9000000" cy="18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xmlns="" val="2714021804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247229487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47408289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75677343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70153255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INPH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INID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INDM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INGP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CNTT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55478212"/>
                  </a:ext>
                </a:extLst>
              </a:tr>
              <a:tr h="151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7E6E6">
                            <a:lumMod val="90000"/>
                          </a:srgbClr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24064062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894069970"/>
              </p:ext>
            </p:extLst>
          </p:nvPr>
        </p:nvGraphicFramePr>
        <p:xfrm>
          <a:off x="543466" y="4671410"/>
          <a:ext cx="9000000" cy="18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xmlns="" val="2714021804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247229487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47408289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75677343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70153255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DKLN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INNC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NGTG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MSMT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INWD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55478212"/>
                  </a:ext>
                </a:extLst>
              </a:tr>
              <a:tr h="151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7E6E6">
                            <a:lumMod val="90000"/>
                          </a:srgbClr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7E6E6">
                            <a:lumMod val="90000"/>
                          </a:srgbClr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90000"/>
                            </a:srgbClr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N/A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7E6E6">
                            <a:lumMod val="90000"/>
                          </a:srgbClr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7E6E6">
                            <a:lumMod val="90000"/>
                          </a:srgbClr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24064062"/>
                  </a:ext>
                </a:extLst>
              </a:tr>
            </a:tbl>
          </a:graphicData>
        </a:graphic>
      </p:graphicFrame>
      <p:pic>
        <p:nvPicPr>
          <p:cNvPr id="10" name="그림 9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579712" y="1394818"/>
            <a:ext cx="1724400" cy="1414800"/>
          </a:xfrm>
          <a:prstGeom prst="rect">
            <a:avLst/>
          </a:prstGeom>
          <a:ln w="1905">
            <a:noFill/>
          </a:ln>
        </p:spPr>
      </p:pic>
      <p:pic>
        <p:nvPicPr>
          <p:cNvPr id="11" name="그림 10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383821" y="1394818"/>
            <a:ext cx="1724400" cy="1414800"/>
          </a:xfrm>
          <a:prstGeom prst="rect">
            <a:avLst/>
          </a:prstGeom>
          <a:ln w="1905"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2" name="Picture 2" descr="D:\#.Secure Work Folder\1.업무\003.진행업무\291.무지부주름 정량화\Sample_IMG\NonCoating\접힘\RCSC122L3_L01_20190309045546_958.bmp"/>
          <p:cNvPicPr preferRelativeResize="0">
            <a:picLocks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187930" y="1394818"/>
            <a:ext cx="1724400" cy="1414800"/>
          </a:xfrm>
          <a:prstGeom prst="rect">
            <a:avLst/>
          </a:prstGeom>
          <a:noFill/>
          <a:ln w="1905"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6620" y="3203924"/>
            <a:ext cx="1724400" cy="13957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rcRect/>
          <a:stretch/>
        </p:blipFill>
        <p:spPr>
          <a:xfrm>
            <a:off x="2381249" y="3203924"/>
            <a:ext cx="1723745" cy="139348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4750250" y="6627344"/>
            <a:ext cx="4203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6 / 19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9218" y="1394282"/>
            <a:ext cx="1723745" cy="141533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6059" y="3202595"/>
            <a:ext cx="1724400" cy="141668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960" y="3203529"/>
            <a:ext cx="1719663" cy="139387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82198" y="3203530"/>
            <a:ext cx="1725664" cy="1393878"/>
          </a:xfrm>
          <a:prstGeom prst="rect">
            <a:avLst/>
          </a:prstGeom>
        </p:spPr>
      </p:pic>
      <p:sp>
        <p:nvSpPr>
          <p:cNvPr id="23" name="자유형 22"/>
          <p:cNvSpPr/>
          <p:nvPr/>
        </p:nvSpPr>
        <p:spPr>
          <a:xfrm>
            <a:off x="4491882" y="3722560"/>
            <a:ext cx="202406" cy="378619"/>
          </a:xfrm>
          <a:custGeom>
            <a:avLst/>
            <a:gdLst>
              <a:gd name="connsiteX0" fmla="*/ 135731 w 202406"/>
              <a:gd name="connsiteY0" fmla="*/ 0 h 378619"/>
              <a:gd name="connsiteX1" fmla="*/ 109538 w 202406"/>
              <a:gd name="connsiteY1" fmla="*/ 90488 h 378619"/>
              <a:gd name="connsiteX2" fmla="*/ 69056 w 202406"/>
              <a:gd name="connsiteY2" fmla="*/ 140494 h 378619"/>
              <a:gd name="connsiteX3" fmla="*/ 35719 w 202406"/>
              <a:gd name="connsiteY3" fmla="*/ 180975 h 378619"/>
              <a:gd name="connsiteX4" fmla="*/ 14288 w 202406"/>
              <a:gd name="connsiteY4" fmla="*/ 221456 h 378619"/>
              <a:gd name="connsiteX5" fmla="*/ 2381 w 202406"/>
              <a:gd name="connsiteY5" fmla="*/ 257175 h 378619"/>
              <a:gd name="connsiteX6" fmla="*/ 0 w 202406"/>
              <a:gd name="connsiteY6" fmla="*/ 297656 h 378619"/>
              <a:gd name="connsiteX7" fmla="*/ 11906 w 202406"/>
              <a:gd name="connsiteY7" fmla="*/ 335756 h 378619"/>
              <a:gd name="connsiteX8" fmla="*/ 42863 w 202406"/>
              <a:gd name="connsiteY8" fmla="*/ 359569 h 378619"/>
              <a:gd name="connsiteX9" fmla="*/ 78581 w 202406"/>
              <a:gd name="connsiteY9" fmla="*/ 378619 h 378619"/>
              <a:gd name="connsiteX10" fmla="*/ 138113 w 202406"/>
              <a:gd name="connsiteY10" fmla="*/ 376238 h 378619"/>
              <a:gd name="connsiteX11" fmla="*/ 171450 w 202406"/>
              <a:gd name="connsiteY11" fmla="*/ 352425 h 378619"/>
              <a:gd name="connsiteX12" fmla="*/ 202406 w 202406"/>
              <a:gd name="connsiteY12" fmla="*/ 307181 h 378619"/>
              <a:gd name="connsiteX13" fmla="*/ 202406 w 202406"/>
              <a:gd name="connsiteY13" fmla="*/ 252413 h 378619"/>
              <a:gd name="connsiteX14" fmla="*/ 192881 w 202406"/>
              <a:gd name="connsiteY14" fmla="*/ 188119 h 378619"/>
              <a:gd name="connsiteX15" fmla="*/ 169069 w 202406"/>
              <a:gd name="connsiteY15" fmla="*/ 138113 h 378619"/>
              <a:gd name="connsiteX16" fmla="*/ 157163 w 202406"/>
              <a:gd name="connsiteY16" fmla="*/ 114300 h 378619"/>
              <a:gd name="connsiteX17" fmla="*/ 145256 w 202406"/>
              <a:gd name="connsiteY17" fmla="*/ 92869 h 378619"/>
              <a:gd name="connsiteX18" fmla="*/ 142875 w 202406"/>
              <a:gd name="connsiteY18" fmla="*/ 50006 h 378619"/>
              <a:gd name="connsiteX19" fmla="*/ 135731 w 202406"/>
              <a:gd name="connsiteY19" fmla="*/ 0 h 378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02406" h="378619">
                <a:moveTo>
                  <a:pt x="135731" y="0"/>
                </a:moveTo>
                <a:lnTo>
                  <a:pt x="109538" y="90488"/>
                </a:lnTo>
                <a:lnTo>
                  <a:pt x="69056" y="140494"/>
                </a:lnTo>
                <a:lnTo>
                  <a:pt x="35719" y="180975"/>
                </a:lnTo>
                <a:lnTo>
                  <a:pt x="14288" y="221456"/>
                </a:lnTo>
                <a:lnTo>
                  <a:pt x="2381" y="257175"/>
                </a:lnTo>
                <a:lnTo>
                  <a:pt x="0" y="297656"/>
                </a:lnTo>
                <a:lnTo>
                  <a:pt x="11906" y="335756"/>
                </a:lnTo>
                <a:lnTo>
                  <a:pt x="42863" y="359569"/>
                </a:lnTo>
                <a:lnTo>
                  <a:pt x="78581" y="378619"/>
                </a:lnTo>
                <a:lnTo>
                  <a:pt x="138113" y="376238"/>
                </a:lnTo>
                <a:lnTo>
                  <a:pt x="171450" y="352425"/>
                </a:lnTo>
                <a:lnTo>
                  <a:pt x="202406" y="307181"/>
                </a:lnTo>
                <a:lnTo>
                  <a:pt x="202406" y="252413"/>
                </a:lnTo>
                <a:lnTo>
                  <a:pt x="192881" y="188119"/>
                </a:lnTo>
                <a:lnTo>
                  <a:pt x="169069" y="138113"/>
                </a:lnTo>
                <a:lnTo>
                  <a:pt x="157163" y="114300"/>
                </a:lnTo>
                <a:lnTo>
                  <a:pt x="145256" y="92869"/>
                </a:lnTo>
                <a:lnTo>
                  <a:pt x="142875" y="50006"/>
                </a:lnTo>
                <a:lnTo>
                  <a:pt x="135731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86059" y="1402595"/>
            <a:ext cx="1724400" cy="1393878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3465" y="5003529"/>
            <a:ext cx="1756157" cy="140558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81248" y="5003529"/>
            <a:ext cx="1723745" cy="140558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72640" y="5003529"/>
            <a:ext cx="1733926" cy="1405584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77744" y="5003529"/>
            <a:ext cx="1725664" cy="140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55020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9382" y="-8317"/>
            <a:ext cx="91439" cy="590208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3466" y="217446"/>
            <a:ext cx="875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Vision</a:t>
            </a:r>
            <a:r>
              <a:rPr lang="en-US" altLang="ko-KR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ko-KR" altLang="en-US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검사기 외관 불량 코드 </a:t>
            </a:r>
            <a:r>
              <a:rPr lang="en-US" altLang="ko-KR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Ground Rule _ </a:t>
            </a:r>
            <a:r>
              <a:rPr lang="ko-KR" altLang="en-US" sz="15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자동차 전극 공정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5732" y="673431"/>
            <a:ext cx="853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2. Vision Defect Image</a:t>
            </a:r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314513352"/>
              </p:ext>
            </p:extLst>
          </p:nvPr>
        </p:nvGraphicFramePr>
        <p:xfrm>
          <a:off x="543466" y="1062985"/>
          <a:ext cx="9000000" cy="18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xmlns="" val="2714021804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247229487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47408289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75677343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70153255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OLWD</a:t>
                      </a:r>
                    </a:p>
                  </a:txBody>
                  <a:tcPr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WAVE</a:t>
                      </a: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FLPH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FLTR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SMCR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55478212"/>
                  </a:ext>
                </a:extLst>
              </a:tr>
              <a:tr h="151200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90000"/>
                            </a:srgbClr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맑은 고딕" panose="020B0503020000020004" pitchFamily="50" charset="-127"/>
                          <a:cs typeface="+mn-cs"/>
                        </a:rPr>
                        <a:t>N/A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7E6E6">
                            <a:lumMod val="90000"/>
                          </a:srgbClr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마지막 검출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맑은 고딕" panose="020B0503020000020004" pitchFamily="50" charset="-127"/>
                          <a:cs typeface="+mn-cs"/>
                        </a:rPr>
                        <a:t>Crater Image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24064062"/>
                  </a:ext>
                </a:extLst>
              </a:tr>
            </a:tbl>
          </a:graphicData>
        </a:graphic>
      </p:graphicFrame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667917100"/>
              </p:ext>
            </p:extLst>
          </p:nvPr>
        </p:nvGraphicFramePr>
        <p:xfrm>
          <a:off x="543466" y="2867198"/>
          <a:ext cx="9000000" cy="18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xmlns="" val="2714021804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247229487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47408289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75677343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70153255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SMPH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SMID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SMDT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SMHN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SMPS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55478212"/>
                  </a:ext>
                </a:extLst>
              </a:tr>
              <a:tr h="151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마지막 검출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Pinhole Image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마지막 검출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cs typeface="+mn-cs"/>
                        </a:rPr>
                        <a:t>Island Image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LG스마트체 Regular" panose="020B0600000101010101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마지막 검출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맑은 고딕" panose="020B0503020000020004" pitchFamily="50" charset="-127"/>
                          <a:cs typeface="+mn-cs"/>
                        </a:rPr>
                        <a:t>Dent Image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마지막 검출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맑은 고딕" panose="020B0503020000020004" pitchFamily="50" charset="-127"/>
                          <a:cs typeface="+mn-cs"/>
                        </a:rPr>
                        <a:t>Heated Line Image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마지막 검출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맑은 고딕" panose="020B0503020000020004" pitchFamily="50" charset="-127"/>
                          <a:cs typeface="+mn-cs"/>
                        </a:rPr>
                        <a:t>Protrusion Image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24064062"/>
                  </a:ext>
                </a:extLst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696712266"/>
              </p:ext>
            </p:extLst>
          </p:nvPr>
        </p:nvGraphicFramePr>
        <p:xfrm>
          <a:off x="543466" y="4671410"/>
          <a:ext cx="9000000" cy="18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000">
                  <a:extLst>
                    <a:ext uri="{9D8B030D-6E8A-4147-A177-3AD203B41FA5}">
                      <a16:colId xmlns:a16="http://schemas.microsoft.com/office/drawing/2014/main" xmlns="" val="2714021804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247229487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47408289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1756773435"/>
                    </a:ext>
                  </a:extLst>
                </a:gridCol>
                <a:gridCol w="1800000">
                  <a:extLst>
                    <a:ext uri="{9D8B030D-6E8A-4147-A177-3AD203B41FA5}">
                      <a16:colId xmlns:a16="http://schemas.microsoft.com/office/drawing/2014/main" xmlns="" val="701532550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SMST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PDMG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IPTO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RPDF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55478212"/>
                  </a:ext>
                </a:extLst>
              </a:tr>
              <a:tr h="151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LG스마트체 Regular" panose="020B0600000101010101" pitchFamily="50" charset="-127"/>
                          <a:ea typeface="LG스마트체 Regular" panose="020B0600000101010101" pitchFamily="50" charset="-127"/>
                          <a:cs typeface="+mn-cs"/>
                        </a:rPr>
                        <a:t>마지막 검출</a:t>
                      </a:r>
                      <a:endParaRPr kumimoji="0" lang="en-US" altLang="ko-KR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LG스마트체 Regular" panose="020B0600000101010101" pitchFamily="50" charset="-127"/>
                        <a:ea typeface="LG스마트체 Regular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+mn-ea"/>
                          <a:cs typeface="+mn-cs"/>
                        </a:rPr>
                        <a:t>Scratch Image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90000"/>
                            </a:srgbClr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맑은 고딕" panose="020B0503020000020004" pitchFamily="50" charset="-127"/>
                          <a:cs typeface="+mn-cs"/>
                        </a:rPr>
                        <a:t>N/A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7E6E6">
                            <a:lumMod val="90000"/>
                          </a:srgbClr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90000"/>
                            </a:srgbClr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맑은 고딕" panose="020B0503020000020004" pitchFamily="50" charset="-127"/>
                          <a:cs typeface="+mn-cs"/>
                        </a:rPr>
                        <a:t>N/A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7E6E6">
                            <a:lumMod val="90000"/>
                          </a:srgbClr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E7E6E6">
                              <a:lumMod val="90000"/>
                            </a:srgbClr>
                          </a:solidFill>
                          <a:effectLst/>
                          <a:uLnTx/>
                          <a:uFillTx/>
                          <a:latin typeface="Arial Narrow" panose="020B0606020202030204" pitchFamily="34" charset="0"/>
                          <a:ea typeface="맑은 고딕" panose="020B0503020000020004" pitchFamily="50" charset="-127"/>
                          <a:cs typeface="+mn-cs"/>
                        </a:rPr>
                        <a:t>N/A</a:t>
                      </a: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7E6E6">
                            <a:lumMod val="90000"/>
                          </a:srgbClr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맑은 고딕" panose="020B0503020000020004" pitchFamily="50" charset="-127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ko-KR" alt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7E6E6">
                            <a:lumMod val="90000"/>
                          </a:srgbClr>
                        </a:solidFill>
                        <a:effectLst/>
                        <a:uLnTx/>
                        <a:uFillTx/>
                        <a:latin typeface="Arial Narrow" panose="020B0606020202030204" pitchFamily="34" charset="0"/>
                        <a:ea typeface="+mn-ea"/>
                        <a:cs typeface="+mn-cs"/>
                      </a:endParaRPr>
                    </a:p>
                  </a:txBody>
                  <a:tcPr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24064062"/>
                  </a:ext>
                </a:extLst>
              </a:tr>
            </a:tbl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4750250" y="6627344"/>
            <a:ext cx="4203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7 / 19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218" y="1394666"/>
            <a:ext cx="1723745" cy="1425447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109" y="1394666"/>
            <a:ext cx="1723746" cy="1421236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9082" y="1402979"/>
            <a:ext cx="1725664" cy="1399082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867" y="1402980"/>
            <a:ext cx="1697852" cy="139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98984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49382" y="-8317"/>
            <a:ext cx="91439" cy="590208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5636" y="220872"/>
            <a:ext cx="87533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Vision</a:t>
            </a:r>
            <a:r>
              <a:rPr lang="en-US" altLang="ko-KR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</a:t>
            </a:r>
            <a:r>
              <a:rPr lang="ko-KR" altLang="en-US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검사기 외관 불량 코드 </a:t>
            </a:r>
            <a:r>
              <a:rPr lang="en-US" altLang="ko-KR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Ground Rule _ </a:t>
            </a:r>
            <a:r>
              <a:rPr lang="ko-KR" altLang="en-US" sz="15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자동차 조립</a:t>
            </a:r>
            <a:r>
              <a:rPr lang="en-US" altLang="ko-KR" sz="15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 N&amp;D </a:t>
            </a:r>
            <a:r>
              <a:rPr lang="ko-KR" altLang="en-US" sz="1500" b="1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공정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5732" y="673428"/>
            <a:ext cx="8537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 Narrow" panose="020B0606020202030204" pitchFamily="34" charset="0"/>
                <a:ea typeface="LG스마트체 Regular" panose="020B0600000101010101" pitchFamily="50" charset="-127"/>
              </a:rPr>
              <a:t>1. Vision Cosmetic Defect Code </a:t>
            </a:r>
            <a:endParaRPr lang="ko-KR" altLang="en-US" dirty="0">
              <a:latin typeface="Arial Narrow" panose="020B0606020202030204" pitchFamily="34" charset="0"/>
              <a:ea typeface="LG스마트체 Regular" panose="020B0600000101010101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982021428"/>
              </p:ext>
            </p:extLst>
          </p:nvPr>
        </p:nvGraphicFramePr>
        <p:xfrm>
          <a:off x="523875" y="1068890"/>
          <a:ext cx="5172471" cy="53843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61689">
                  <a:extLst>
                    <a:ext uri="{9D8B030D-6E8A-4147-A177-3AD203B41FA5}">
                      <a16:colId xmlns:a16="http://schemas.microsoft.com/office/drawing/2014/main" xmlns="" val="981615528"/>
                    </a:ext>
                  </a:extLst>
                </a:gridCol>
                <a:gridCol w="709207">
                  <a:extLst>
                    <a:ext uri="{9D8B030D-6E8A-4147-A177-3AD203B41FA5}">
                      <a16:colId xmlns:a16="http://schemas.microsoft.com/office/drawing/2014/main" xmlns="" val="2991809327"/>
                    </a:ext>
                  </a:extLst>
                </a:gridCol>
                <a:gridCol w="773975">
                  <a:extLst>
                    <a:ext uri="{9D8B030D-6E8A-4147-A177-3AD203B41FA5}">
                      <a16:colId xmlns:a16="http://schemas.microsoft.com/office/drawing/2014/main" xmlns="" val="1849581191"/>
                    </a:ext>
                  </a:extLst>
                </a:gridCol>
                <a:gridCol w="1663800">
                  <a:extLst>
                    <a:ext uri="{9D8B030D-6E8A-4147-A177-3AD203B41FA5}">
                      <a16:colId xmlns:a16="http://schemas.microsoft.com/office/drawing/2014/main" xmlns="" val="1692309819"/>
                    </a:ext>
                  </a:extLst>
                </a:gridCol>
                <a:gridCol w="1663800">
                  <a:extLst>
                    <a:ext uri="{9D8B030D-6E8A-4147-A177-3AD203B41FA5}">
                      <a16:colId xmlns:a16="http://schemas.microsoft.com/office/drawing/2014/main" xmlns="" val="3197930504"/>
                    </a:ext>
                  </a:extLst>
                </a:gridCol>
              </a:tblGrid>
              <a:tr h="35773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baseline="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No</a:t>
                      </a:r>
                      <a:endParaRPr lang="ko-KR" altLang="en-US" sz="10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5666" marR="5666" marT="5666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Vision</a:t>
                      </a:r>
                      <a:endParaRPr lang="ko-KR" altLang="en-US" sz="10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5666" marR="5666" marT="5666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000" b="1" i="0" u="none" strike="noStrike" baseline="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Code</a:t>
                      </a:r>
                      <a:endParaRPr lang="ko-KR" altLang="en-US" sz="10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5666" marR="5666" marT="5666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외관 불량 항목 </a:t>
                      </a:r>
                      <a:r>
                        <a:rPr lang="en-US" altLang="ko-KR" sz="1000" b="1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en-US" sz="1000" b="1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KOR.)</a:t>
                      </a:r>
                      <a:endParaRPr lang="en-US" sz="10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5666" marR="5666" marT="5666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외관 불량 항목 </a:t>
                      </a:r>
                      <a:r>
                        <a:rPr lang="en-US" altLang="ko-KR" sz="1000" b="1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en-US" sz="1000" b="1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ENG.)</a:t>
                      </a:r>
                      <a:endParaRPr lang="en-US" sz="1000" b="1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5666" marR="5666" marT="5666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68708265"/>
                  </a:ext>
                </a:extLst>
              </a:tr>
              <a:tr h="264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19"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N&amp;D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TBDT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탭 변형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Tab Deformation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4102565"/>
                  </a:ext>
                </a:extLst>
              </a:tr>
              <a:tr h="264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2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CNTT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연결 테이프</a:t>
                      </a:r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Connection Tape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03347561"/>
                  </a:ext>
                </a:extLst>
              </a:tr>
              <a:tr h="264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3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PINH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핀홀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Pinhole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26043267"/>
                  </a:ext>
                </a:extLst>
              </a:tr>
              <a:tr h="264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PRTS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돌출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Protrusion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8215898"/>
                  </a:ext>
                </a:extLst>
              </a:tr>
              <a:tr h="264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5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CRAT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분화구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Crater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0123319"/>
                  </a:ext>
                </a:extLst>
              </a:tr>
              <a:tr h="264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6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baseline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DENT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찍힘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Dent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96017662"/>
                  </a:ext>
                </a:extLst>
              </a:tr>
              <a:tr h="264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7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LINE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라인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Line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20852094"/>
                  </a:ext>
                </a:extLst>
              </a:tr>
              <a:tr h="264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8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SCRT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스크래치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Scratch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29991700"/>
                  </a:ext>
                </a:extLst>
              </a:tr>
              <a:tr h="264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9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CWRK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코팅부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주름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Coating Wrinkle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76531271"/>
                  </a:ext>
                </a:extLst>
              </a:tr>
              <a:tr h="264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10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PWRK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미코팅부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 주름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Plain Wrinkle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86333763"/>
                  </a:ext>
                </a:extLst>
              </a:tr>
              <a:tr h="264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11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HWRK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열주름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Heating Wrinkle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43673003"/>
                  </a:ext>
                </a:extLst>
              </a:tr>
              <a:tr h="264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12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CRCK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크랙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Crack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74491541"/>
                  </a:ext>
                </a:extLst>
              </a:tr>
              <a:tr h="264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13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NGTG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NG Tag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NG Tag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74302788"/>
                  </a:ext>
                </a:extLst>
              </a:tr>
              <a:tr h="264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14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INPH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절연 </a:t>
                      </a:r>
                      <a:r>
                        <a:rPr lang="ko-KR" altLang="en-US" sz="1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핀홀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Insulation Pinhole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35292540"/>
                  </a:ext>
                </a:extLst>
              </a:tr>
              <a:tr h="264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15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INLN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baseline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절연 라인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Insulation Line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80611895"/>
                  </a:ext>
                </a:extLst>
              </a:tr>
              <a:tr h="264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16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INID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절연 아일랜드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Insulation Island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3606109"/>
                  </a:ext>
                </a:extLst>
              </a:tr>
              <a:tr h="264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17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TBBR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탭 버</a:t>
                      </a:r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Tab Burr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35338745"/>
                  </a:ext>
                </a:extLst>
              </a:tr>
              <a:tr h="264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18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NOCT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미코팅</a:t>
                      </a:r>
                      <a:endParaRPr lang="en-US" altLang="ko-KR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None Coating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2734966"/>
                  </a:ext>
                </a:extLst>
              </a:tr>
              <a:tr h="2645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19</a:t>
                      </a:r>
                      <a:endParaRPr lang="ko-KR" altLang="en-US" sz="1000" baseline="0" dirty="0"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0" marR="0" marT="0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rtl="0" fontAlgn="ctr"/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SCRP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스크랩</a:t>
                      </a:r>
                      <a:endParaRPr lang="en-US" altLang="ko-KR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Scrap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26326237"/>
                  </a:ext>
                </a:extLst>
              </a:tr>
            </a:tbl>
          </a:graphicData>
        </a:graphic>
      </p:graphicFrame>
      <p:grpSp>
        <p:nvGrpSpPr>
          <p:cNvPr id="8" name="그룹 7"/>
          <p:cNvGrpSpPr/>
          <p:nvPr/>
        </p:nvGrpSpPr>
        <p:grpSpPr>
          <a:xfrm>
            <a:off x="6060801" y="1964342"/>
            <a:ext cx="3339634" cy="2880000"/>
            <a:chOff x="6392492" y="881248"/>
            <a:chExt cx="3339634" cy="2880000"/>
          </a:xfrm>
        </p:grpSpPr>
        <p:sp>
          <p:nvSpPr>
            <p:cNvPr id="9" name="모서리가 둥근 직사각형 8"/>
            <p:cNvSpPr/>
            <p:nvPr/>
          </p:nvSpPr>
          <p:spPr>
            <a:xfrm>
              <a:off x="6392492" y="881248"/>
              <a:ext cx="1800000" cy="288000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6752492" y="1250580"/>
              <a:ext cx="1080000" cy="2160000"/>
            </a:xfrm>
            <a:prstGeom prst="rect">
              <a:avLst/>
            </a:prstGeom>
            <a:solidFill>
              <a:srgbClr val="0000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6932492" y="1430580"/>
              <a:ext cx="720000" cy="180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112492" y="1070580"/>
              <a:ext cx="360000" cy="360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7112492" y="3230580"/>
              <a:ext cx="360000" cy="3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76994" y="93578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①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093253" y="3214971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②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093253" y="106415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③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093253" y="203313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⑤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537552" y="255434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b="1" dirty="0">
                  <a:solidFill>
                    <a:srgbClr val="FF0000"/>
                  </a:solidFill>
                  <a:latin typeface="Arial Narrow" panose="020B0606020202030204" pitchFamily="34" charset="0"/>
                </a:rPr>
                <a:t>⑥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8186703" y="1638184"/>
              <a:ext cx="1545423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① </a:t>
              </a:r>
              <a:r>
                <a:rPr lang="en-US" altLang="ko-KR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Outside of Target</a:t>
              </a:r>
            </a:p>
            <a:p>
              <a:r>
                <a:rPr lang="ko-KR" altLang="en-US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② </a:t>
              </a:r>
              <a:r>
                <a:rPr lang="en-US" altLang="ko-KR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TAB-A</a:t>
              </a:r>
            </a:p>
            <a:p>
              <a:r>
                <a:rPr lang="ko-KR" altLang="en-US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③ </a:t>
              </a:r>
              <a:r>
                <a:rPr lang="en-US" altLang="ko-KR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TAB-C</a:t>
              </a:r>
            </a:p>
            <a:p>
              <a:r>
                <a:rPr lang="ko-KR" altLang="en-US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④ </a:t>
              </a:r>
              <a:r>
                <a:rPr lang="en-US" altLang="ko-KR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TAB (A/C </a:t>
              </a:r>
              <a:r>
                <a:rPr lang="ko-KR" altLang="en-US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구분 불가</a:t>
              </a:r>
              <a:r>
                <a:rPr lang="en-US" altLang="ko-KR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)</a:t>
              </a:r>
            </a:p>
            <a:p>
              <a:r>
                <a:rPr lang="ko-KR" altLang="en-US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⑤ </a:t>
              </a:r>
              <a:r>
                <a:rPr lang="en-US" altLang="ko-KR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Electrode</a:t>
              </a:r>
            </a:p>
            <a:p>
              <a:r>
                <a:rPr lang="ko-KR" altLang="en-US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⑥ </a:t>
              </a:r>
              <a:r>
                <a:rPr lang="en-US" altLang="ko-KR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Sepa</a:t>
              </a:r>
            </a:p>
            <a:p>
              <a:r>
                <a:rPr lang="ko-KR" altLang="en-US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⑦ </a:t>
              </a:r>
              <a:r>
                <a:rPr lang="en-US" altLang="ko-KR" sz="1200" dirty="0" err="1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Sepa</a:t>
              </a:r>
              <a:r>
                <a:rPr lang="en-US" altLang="ko-KR" sz="1200" dirty="0">
                  <a:latin typeface="Arial Narrow" panose="020B0606020202030204" pitchFamily="34" charset="0"/>
                  <a:ea typeface="LG스마트체 Regular" panose="020B0600000101010101" pitchFamily="50" charset="-127"/>
                </a:rPr>
                <a:t>-Side(4Side)</a:t>
              </a:r>
              <a:endParaRPr lang="ko-KR" altLang="en-US" sz="1200" dirty="0">
                <a:latin typeface="Arial Narrow" panose="020B0606020202030204" pitchFamily="34" charset="0"/>
                <a:ea typeface="LG스마트체 Regular" panose="020B0600000101010101" pitchFamily="50" charset="-127"/>
              </a:endParaRPr>
            </a:p>
          </p:txBody>
        </p:sp>
      </p:grpSp>
      <p:graphicFrame>
        <p:nvGraphicFramePr>
          <p:cNvPr id="20" name="표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777523171"/>
              </p:ext>
            </p:extLst>
          </p:nvPr>
        </p:nvGraphicFramePr>
        <p:xfrm>
          <a:off x="5967367" y="997918"/>
          <a:ext cx="3513321" cy="857250"/>
        </p:xfrm>
        <a:graphic>
          <a:graphicData uri="http://schemas.openxmlformats.org/drawingml/2006/table">
            <a:tbl>
              <a:tblPr/>
              <a:tblGrid>
                <a:gridCol w="1545057">
                  <a:extLst>
                    <a:ext uri="{9D8B030D-6E8A-4147-A177-3AD203B41FA5}">
                      <a16:colId xmlns:a16="http://schemas.microsoft.com/office/drawing/2014/main" xmlns="" val="2296501595"/>
                    </a:ext>
                  </a:extLst>
                </a:gridCol>
                <a:gridCol w="984132">
                  <a:extLst>
                    <a:ext uri="{9D8B030D-6E8A-4147-A177-3AD203B41FA5}">
                      <a16:colId xmlns:a16="http://schemas.microsoft.com/office/drawing/2014/main" xmlns="" val="100059160"/>
                    </a:ext>
                  </a:extLst>
                </a:gridCol>
                <a:gridCol w="984132">
                  <a:extLst>
                    <a:ext uri="{9D8B030D-6E8A-4147-A177-3AD203B41FA5}">
                      <a16:colId xmlns:a16="http://schemas.microsoft.com/office/drawing/2014/main" xmlns="" val="3506863262"/>
                    </a:ext>
                  </a:extLst>
                </a:gridCol>
              </a:tblGrid>
              <a:tr h="219075">
                <a:tc gridSpan="3">
                  <a:txBody>
                    <a:bodyPr/>
                    <a:lstStyle/>
                    <a:p>
                      <a:pPr algn="l" fontAlgn="ctr"/>
                      <a:r>
                        <a:rPr lang="en-US" altLang="ko-KR" sz="105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※ </a:t>
                      </a:r>
                      <a:r>
                        <a:rPr lang="ko-KR" altLang="en-US" sz="105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검사정보통신사양 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(</a:t>
                      </a:r>
                      <a:r>
                        <a:rPr lang="ko-KR" altLang="en-US" sz="105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조립 공정 외관 </a:t>
                      </a:r>
                      <a:r>
                        <a:rPr lang="en-US" altLang="ko-KR" sz="105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Defect MSG Rule</a:t>
                      </a:r>
                      <a:r>
                        <a:rPr lang="en-US" altLang="ko-KR" sz="11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50544489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항목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Description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Format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0837761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DEFECT_INSP_POSITION*</a:t>
                      </a:r>
                    </a:p>
                  </a:txBody>
                  <a:tcPr marL="36000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검출 불량 위치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*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하기 구분 참조</a:t>
                      </a:r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*</a:t>
                      </a:r>
                      <a:endParaRPr 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71064662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DEFECT_TYPE_NAME</a:t>
                      </a:r>
                    </a:p>
                  </a:txBody>
                  <a:tcPr marL="36000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ko-KR" altLang="en-US" sz="1000" b="0" i="0" u="none" strike="noStrike" baseline="0" dirty="0" err="1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불량유형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360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altLang="ko-KR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4</a:t>
                      </a: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자리 </a:t>
                      </a:r>
                      <a:r>
                        <a:rPr 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Code</a:t>
                      </a:r>
                    </a:p>
                  </a:txBody>
                  <a:tcPr marL="36000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930408895"/>
                  </a:ext>
                </a:extLst>
              </a:tr>
            </a:tbl>
          </a:graphicData>
        </a:graphic>
      </p:graphicFrame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179813325"/>
              </p:ext>
            </p:extLst>
          </p:nvPr>
        </p:nvGraphicFramePr>
        <p:xfrm>
          <a:off x="5967367" y="5232242"/>
          <a:ext cx="3535221" cy="122094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9762">
                  <a:extLst>
                    <a:ext uri="{9D8B030D-6E8A-4147-A177-3AD203B41FA5}">
                      <a16:colId xmlns:a16="http://schemas.microsoft.com/office/drawing/2014/main" xmlns="" val="910753855"/>
                    </a:ext>
                  </a:extLst>
                </a:gridCol>
                <a:gridCol w="1414184">
                  <a:extLst>
                    <a:ext uri="{9D8B030D-6E8A-4147-A177-3AD203B41FA5}">
                      <a16:colId xmlns:a16="http://schemas.microsoft.com/office/drawing/2014/main" xmlns="" val="799594286"/>
                    </a:ext>
                  </a:extLst>
                </a:gridCol>
                <a:gridCol w="1251275">
                  <a:extLst>
                    <a:ext uri="{9D8B030D-6E8A-4147-A177-3AD203B41FA5}">
                      <a16:colId xmlns:a16="http://schemas.microsoft.com/office/drawing/2014/main" xmlns="" val="3131966134"/>
                    </a:ext>
                  </a:extLst>
                </a:gridCol>
              </a:tblGrid>
              <a:tr h="40698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구분</a:t>
                      </a:r>
                      <a:endParaRPr lang="en-US" sz="1000" b="1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Vision </a:t>
                      </a:r>
                      <a:r>
                        <a:rPr lang="ko-KR" altLang="en-US" sz="1000" b="1" i="0" u="none" strike="noStrike" baseline="0" dirty="0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검사기</a:t>
                      </a: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i="0" u="none" strike="noStrike" baseline="0" dirty="0" err="1">
                          <a:solidFill>
                            <a:schemeClr val="tx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인텍플러스</a:t>
                      </a:r>
                      <a:endParaRPr lang="en-US" sz="1000" b="1" i="0" u="none" strike="noStrike" baseline="0" dirty="0">
                        <a:solidFill>
                          <a:schemeClr val="tx1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053871148"/>
                  </a:ext>
                </a:extLst>
              </a:tr>
              <a:tr h="40698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i="0" u="none" strike="noStrike" baseline="0" dirty="0">
                          <a:solidFill>
                            <a:schemeClr val="dk1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N&amp;D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baseline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Integration Plus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891017"/>
                  </a:ext>
                </a:extLst>
              </a:tr>
              <a:tr h="4069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u="none" strike="noStrike" baseline="0" dirty="0"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</a:rPr>
                        <a:t>Integration Minus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 Narrow" panose="020B0606020202030204" pitchFamily="34" charset="0"/>
                          <a:ea typeface="LG스마트체 Regular" panose="020B0600000101010101" pitchFamily="50" charset="-127"/>
                          <a:sym typeface="Wingdings" panose="05000000000000000000" pitchFamily="2" charset="2"/>
                        </a:rPr>
                        <a:t></a:t>
                      </a:r>
                      <a:endParaRPr lang="ko-KR" altLang="en-US" sz="10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 Narrow" panose="020B0606020202030204" pitchFamily="34" charset="0"/>
                        <a:ea typeface="LG스마트체 Regular" panose="020B0600000101010101" pitchFamily="50" charset="-127"/>
                      </a:endParaRPr>
                    </a:p>
                  </a:txBody>
                  <a:tcPr marL="9525" marR="9525" marT="9525" marB="0" anchor="ctr">
                    <a:lnL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47948423"/>
                  </a:ext>
                </a:extLst>
              </a:tr>
            </a:tbl>
          </a:graphicData>
        </a:graphic>
      </p:graphicFrame>
      <p:sp>
        <p:nvSpPr>
          <p:cNvPr id="22" name="직사각형 21"/>
          <p:cNvSpPr/>
          <p:nvPr/>
        </p:nvSpPr>
        <p:spPr>
          <a:xfrm>
            <a:off x="5874746" y="4996694"/>
            <a:ext cx="250100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※ </a:t>
            </a:r>
            <a:r>
              <a:rPr lang="ko-KR" altLang="en-US" sz="105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조립 </a:t>
            </a:r>
            <a:r>
              <a:rPr lang="en-US" altLang="ko-KR" sz="105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Notching</a:t>
            </a:r>
            <a:r>
              <a:rPr lang="ko-KR" altLang="en-US" sz="1050" dirty="0">
                <a:solidFill>
                  <a:srgbClr val="000000"/>
                </a:solidFill>
                <a:latin typeface="Arial Narrow" panose="020B0606020202030204" pitchFamily="34" charset="0"/>
                <a:ea typeface="LG스마트체 Regular" panose="020B0600000101010101" pitchFamily="50" charset="-127"/>
              </a:rPr>
              <a:t> 공정 외관 검사 비전 검사기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750250" y="6627344"/>
            <a:ext cx="4203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8 / 19</a:t>
            </a:r>
            <a:endParaRPr lang="ko-KR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70768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ac80__xc0c9_ xmlns="69aacc19-8f48-4ba8-bfc1-057a6d56306d" xsi:nil="true"/>
    <MediaLengthInSeconds xmlns="55ce7719-8deb-4516-a644-94d9705e7cf2" xsi:nil="true"/>
    <SharedWithUsers xmlns="ddd4f749-28a8-40ad-98d7-124d9709ad7e">
      <UserInfo>
        <DisplayName/>
        <AccountId xsi:nil="true"/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3FF98EDD61FBD840A846F9616B640187" ma:contentTypeVersion="52" ma:contentTypeDescription="새 문서를 만듭니다." ma:contentTypeScope="" ma:versionID="ef06d919fe14092b794341d2d6490040">
  <xsd:schema xmlns:xsd="http://www.w3.org/2001/XMLSchema" xmlns:xs="http://www.w3.org/2001/XMLSchema" xmlns:p="http://schemas.microsoft.com/office/2006/metadata/properties" xmlns:ns2="55ce7719-8deb-4516-a644-94d9705e7cf2" xmlns:ns3="ddd4f749-28a8-40ad-98d7-124d9709ad7e" xmlns:ns4="69aacc19-8f48-4ba8-bfc1-057a6d56306d" targetNamespace="http://schemas.microsoft.com/office/2006/metadata/properties" ma:root="true" ma:fieldsID="e12884826c41a156288d363547fe9a0b" ns2:_="" ns3:_="" ns4:_="">
    <xsd:import namespace="55ce7719-8deb-4516-a644-94d9705e7cf2"/>
    <xsd:import namespace="ddd4f749-28a8-40ad-98d7-124d9709ad7e"/>
    <xsd:import namespace="69aacc19-8f48-4ba8-bfc1-057a6d5630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DateTaken" minOccurs="0"/>
                <xsd:element ref="ns4:_xac80__xc0c9_" minOccurs="0"/>
                <xsd:element ref="ns4:_xac80__xc0c9__x003a__x0020_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ce7719-8deb-4516-a644-94d9705e7c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Length (seconds)" ma:internalName="MediaLengthInSeconds" ma:readOnly="true">
      <xsd:simpleType>
        <xsd:restriction base="dms:Unknown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dd4f749-28a8-40ad-98d7-124d9709ad7e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aacc19-8f48-4ba8-bfc1-057a6d56306d" elementFormDefault="qualified">
    <xsd:import namespace="http://schemas.microsoft.com/office/2006/documentManagement/types"/>
    <xsd:import namespace="http://schemas.microsoft.com/office/infopath/2007/PartnerControls"/>
    <xsd:element name="_xac80__xc0c9_" ma:index="18" nillable="true" ma:displayName="검색" ma:default="" ma:format="Dropdown" ma:list="{2d88cc22-1449-4a4d-afc2-8adbf486bdc4}" ma:internalName="_xac80__xc0c9_" ma:showField="Title" ma:web="0f910403-d5ec-4b4d-b87e-3beae0ea94c9">
      <xsd:simpleType>
        <xsd:restriction base="dms:Lookup"/>
      </xsd:simpleType>
    </xsd:element>
    <xsd:element name="_xac80__xc0c9__x003a__x0020_ID" ma:index="19" nillable="true" ma:displayName="검색: ID" ma:default="" ma:format="Dropdown" ma:list="{2d88cc22-1449-4a4d-afc2-8adbf486bdc4}" ma:internalName="_xac80__xc0c9__x003a__x0020_ID" ma:readOnly="true" ma:showField="ID" ma:web="0f910403-d5ec-4b4d-b87e-3beae0ea94c9">
      <xsd:simpleType>
        <xsd:restriction base="dms:Lookup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4E3C819-74A7-4FFB-9174-BD5C609BC76D}">
  <ds:schemaRefs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office/2006/metadata/properties"/>
    <ds:schemaRef ds:uri="ddd4f749-28a8-40ad-98d7-124d9709ad7e"/>
    <ds:schemaRef ds:uri="55ce7719-8deb-4516-a644-94d9705e7cf2"/>
    <ds:schemaRef ds:uri="http://purl.org/dc/terms/"/>
    <ds:schemaRef ds:uri="69aacc19-8f48-4ba8-bfc1-057a6d56306d"/>
  </ds:schemaRefs>
</ds:datastoreItem>
</file>

<file path=customXml/itemProps2.xml><?xml version="1.0" encoding="utf-8"?>
<ds:datastoreItem xmlns:ds="http://schemas.openxmlformats.org/officeDocument/2006/customXml" ds:itemID="{E68501B2-BA10-48F2-B47A-5CC64BE416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5ce7719-8deb-4516-a644-94d9705e7cf2"/>
    <ds:schemaRef ds:uri="ddd4f749-28a8-40ad-98d7-124d9709ad7e"/>
    <ds:schemaRef ds:uri="69aacc19-8f48-4ba8-bfc1-057a6d5630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D78DDEA-310A-40B6-B8DA-039EC0CB109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17815</TotalTime>
  <Words>6618</Words>
  <Application>Microsoft Office PowerPoint</Application>
  <PresentationFormat>A4 용지(210x297mm)</PresentationFormat>
  <Paragraphs>3065</Paragraphs>
  <Slides>31</Slides>
  <Notes>7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2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이동은/alice.lee/품질.Global.품질시스템팀</dc:creator>
  <cp:lastModifiedBy>user</cp:lastModifiedBy>
  <cp:revision>215</cp:revision>
  <cp:lastPrinted>2021-11-16T05:10:13Z</cp:lastPrinted>
  <dcterms:created xsi:type="dcterms:W3CDTF">2021-11-14T04:35:20Z</dcterms:created>
  <dcterms:modified xsi:type="dcterms:W3CDTF">2023-01-18T07:08:11Z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0x0101003FF98EDD61FBD840A846F9616B640187</vt:lpwstr>
  </property>
  <property fmtid="{D5CDD505-2E9C-101B-9397-08002B2CF9AE}" pid="3" name="xd_ProgID">
    <vt:lpwstr/>
  </property>
  <property fmtid="{D5CDD505-2E9C-101B-9397-08002B2CF9AE}" pid="4" name="_SourceUrl">
    <vt:lpwstr/>
  </property>
  <property fmtid="{D5CDD505-2E9C-101B-9397-08002B2CF9AE}" pid="5" name="ComplianceAssetId">
    <vt:lpwstr/>
  </property>
  <property fmtid="{D5CDD505-2E9C-101B-9397-08002B2CF9AE}" pid="6" name="TemplateUrl">
    <vt:lpwstr/>
  </property>
  <property fmtid="{D5CDD505-2E9C-101B-9397-08002B2CF9AE}" pid="7" name="_ExtendedDescription">
    <vt:lpwstr/>
  </property>
  <property fmtid="{D5CDD505-2E9C-101B-9397-08002B2CF9AE}" pid="8" name="TriggerFlowInfo">
    <vt:lpwstr/>
  </property>
  <property fmtid="{D5CDD505-2E9C-101B-9397-08002B2CF9AE}" pid="9" name="GUID">
    <vt:lpwstr>b5d04aa9-0ca1-4b57-9509-4fbb9d7bf003</vt:lpwstr>
  </property>
  <property fmtid="{D5CDD505-2E9C-101B-9397-08002B2CF9AE}" pid="10" name="xd_Signature">
    <vt:lpwstr/>
  </property>
</Properties>
</file>